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1105" r:id="rId2"/>
    <p:sldId id="1106" r:id="rId3"/>
    <p:sldId id="1107" r:id="rId4"/>
    <p:sldId id="1120" r:id="rId5"/>
    <p:sldId id="1108" r:id="rId6"/>
    <p:sldId id="1137" r:id="rId7"/>
    <p:sldId id="1112" r:id="rId8"/>
    <p:sldId id="1122" r:id="rId9"/>
    <p:sldId id="1126" r:id="rId10"/>
    <p:sldId id="1109" r:id="rId11"/>
    <p:sldId id="1123" r:id="rId12"/>
    <p:sldId id="1110" r:id="rId13"/>
    <p:sldId id="1129" r:id="rId14"/>
    <p:sldId id="1111" r:id="rId15"/>
    <p:sldId id="1125" r:id="rId16"/>
    <p:sldId id="1113" r:id="rId17"/>
    <p:sldId id="1127" r:id="rId18"/>
    <p:sldId id="1114" r:id="rId19"/>
    <p:sldId id="1130" r:id="rId20"/>
    <p:sldId id="1128" r:id="rId21"/>
    <p:sldId id="1131" r:id="rId22"/>
    <p:sldId id="1118" r:id="rId23"/>
    <p:sldId id="1119" r:id="rId24"/>
    <p:sldId id="1134" r:id="rId25"/>
    <p:sldId id="1124" r:id="rId26"/>
    <p:sldId id="1139" r:id="rId27"/>
    <p:sldId id="1140" r:id="rId28"/>
    <p:sldId id="1136" r:id="rId29"/>
    <p:sldId id="1135" r:id="rId30"/>
  </p:sldIdLst>
  <p:sldSz cx="9144000" cy="6858000" type="screen4x3"/>
  <p:notesSz cx="6954838" cy="9240838"/>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B374700D-836C-4FCB-8D59-565425E4FAB1}">
          <p14:sldIdLst/>
        </p14:section>
        <p14:section name="Untitled Section" id="{C14A658D-AACF-45F3-878D-AE66E0FA15F1}">
          <p14:sldIdLst>
            <p14:sldId id="1105"/>
            <p14:sldId id="1106"/>
            <p14:sldId id="1107"/>
            <p14:sldId id="1120"/>
            <p14:sldId id="1108"/>
            <p14:sldId id="1137"/>
            <p14:sldId id="1112"/>
            <p14:sldId id="1122"/>
            <p14:sldId id="1126"/>
            <p14:sldId id="1109"/>
            <p14:sldId id="1123"/>
            <p14:sldId id="1110"/>
            <p14:sldId id="1129"/>
            <p14:sldId id="1111"/>
            <p14:sldId id="1125"/>
            <p14:sldId id="1113"/>
            <p14:sldId id="1127"/>
            <p14:sldId id="1114"/>
            <p14:sldId id="1130"/>
            <p14:sldId id="1128"/>
            <p14:sldId id="1131"/>
            <p14:sldId id="1118"/>
            <p14:sldId id="1119"/>
            <p14:sldId id="1134"/>
            <p14:sldId id="1124"/>
            <p14:sldId id="1139"/>
            <p14:sldId id="1140"/>
            <p14:sldId id="1136"/>
            <p14:sldId id="1135"/>
          </p14:sldIdLst>
        </p14:section>
        <p14:section name="Untitled Section" id="{73C7D55C-17AC-4E35-80D2-EB90AB4040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DF8"/>
    <a:srgbClr val="DEE9F6"/>
    <a:srgbClr val="008000"/>
    <a:srgbClr val="FF6600"/>
    <a:srgbClr val="0836B8"/>
    <a:srgbClr val="0E044C"/>
    <a:srgbClr val="050C4B"/>
    <a:srgbClr val="2495AC"/>
    <a:srgbClr val="990000"/>
    <a:srgbClr val="7111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18" autoAdjust="0"/>
    <p:restoredTop sz="94291" autoAdjust="0"/>
  </p:normalViewPr>
  <p:slideViewPr>
    <p:cSldViewPr snapToGrid="0" snapToObjects="1">
      <p:cViewPr>
        <p:scale>
          <a:sx n="88" d="100"/>
          <a:sy n="88" d="100"/>
        </p:scale>
        <p:origin x="83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64" d="100"/>
          <a:sy n="64" d="100"/>
        </p:scale>
        <p:origin x="3173" y="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34" tIns="46268" rIns="92534" bIns="46268" rtlCol="0"/>
          <a:lstStyle>
            <a:lvl1pPr algn="l">
              <a:defRPr sz="1200"/>
            </a:lvl1pPr>
          </a:lstStyle>
          <a:p>
            <a:endParaRPr lang="en-US" dirty="0"/>
          </a:p>
        </p:txBody>
      </p:sp>
      <p:sp>
        <p:nvSpPr>
          <p:cNvPr id="3" name="Date Placeholder 2"/>
          <p:cNvSpPr>
            <a:spLocks noGrp="1"/>
          </p:cNvSpPr>
          <p:nvPr>
            <p:ph type="dt" idx="1"/>
          </p:nvPr>
        </p:nvSpPr>
        <p:spPr>
          <a:xfrm>
            <a:off x="3939466" y="0"/>
            <a:ext cx="3013763" cy="462042"/>
          </a:xfrm>
          <a:prstGeom prst="rect">
            <a:avLst/>
          </a:prstGeom>
        </p:spPr>
        <p:txBody>
          <a:bodyPr vert="horz" lIns="92534" tIns="46268" rIns="92534" bIns="46268" rtlCol="0"/>
          <a:lstStyle>
            <a:lvl1pPr algn="r">
              <a:defRPr sz="1200"/>
            </a:lvl1pPr>
          </a:lstStyle>
          <a:p>
            <a:fld id="{82BAB89A-E481-4777-9A07-0FE26C8F2DE8}" type="datetimeFigureOut">
              <a:rPr lang="en-US" smtClean="0"/>
              <a:t>7/24/2020</a:t>
            </a:fld>
            <a:endParaRPr lang="en-US" dirty="0"/>
          </a:p>
        </p:txBody>
      </p:sp>
      <p:sp>
        <p:nvSpPr>
          <p:cNvPr id="4" name="Slide Image Placeholder 3"/>
          <p:cNvSpPr>
            <a:spLocks noGrp="1" noRot="1" noChangeAspect="1"/>
          </p:cNvSpPr>
          <p:nvPr>
            <p:ph type="sldImg" idx="2"/>
          </p:nvPr>
        </p:nvSpPr>
        <p:spPr>
          <a:xfrm>
            <a:off x="1168400" y="692150"/>
            <a:ext cx="4618038" cy="3465513"/>
          </a:xfrm>
          <a:prstGeom prst="rect">
            <a:avLst/>
          </a:prstGeom>
          <a:noFill/>
          <a:ln w="12700">
            <a:solidFill>
              <a:prstClr val="black"/>
            </a:solidFill>
          </a:ln>
        </p:spPr>
        <p:txBody>
          <a:bodyPr vert="horz" lIns="92534" tIns="46268" rIns="92534" bIns="46268" rtlCol="0" anchor="ctr"/>
          <a:lstStyle/>
          <a:p>
            <a:endParaRPr lang="en-US" dirty="0"/>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34" tIns="46268" rIns="92534" bIns="462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2042"/>
          </a:xfrm>
          <a:prstGeom prst="rect">
            <a:avLst/>
          </a:prstGeom>
        </p:spPr>
        <p:txBody>
          <a:bodyPr vert="horz" lIns="92534" tIns="46268" rIns="92534" bIns="462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3"/>
            <a:ext cx="3013763" cy="462042"/>
          </a:xfrm>
          <a:prstGeom prst="rect">
            <a:avLst/>
          </a:prstGeom>
        </p:spPr>
        <p:txBody>
          <a:bodyPr vert="horz" lIns="92534" tIns="46268" rIns="92534" bIns="46268" rtlCol="0" anchor="b"/>
          <a:lstStyle>
            <a:lvl1pPr algn="r">
              <a:defRPr sz="1200"/>
            </a:lvl1pPr>
          </a:lstStyle>
          <a:p>
            <a:fld id="{204EEF54-A9E4-4FB8-BDDD-E0F18FE7B716}" type="slidenum">
              <a:rPr lang="en-US" smtClean="0"/>
              <a:t>‹#›</a:t>
            </a:fld>
            <a:endParaRPr lang="en-US" dirty="0"/>
          </a:p>
        </p:txBody>
      </p:sp>
    </p:spTree>
    <p:extLst>
      <p:ext uri="{BB962C8B-B14F-4D97-AF65-F5344CB8AC3E}">
        <p14:creationId xmlns:p14="http://schemas.microsoft.com/office/powerpoint/2010/main" val="2161072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ncbi.nlm.nih.gov/pmc/articles/PMC5470356/"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4EEF54-A9E4-4FB8-BDDD-E0F18FE7B716}" type="slidenum">
              <a:rPr lang="en-US" smtClean="0"/>
              <a:t>1</a:t>
            </a:fld>
            <a:endParaRPr lang="en-US" dirty="0"/>
          </a:p>
        </p:txBody>
      </p:sp>
    </p:spTree>
    <p:extLst>
      <p:ext uri="{BB962C8B-B14F-4D97-AF65-F5344CB8AC3E}">
        <p14:creationId xmlns:p14="http://schemas.microsoft.com/office/powerpoint/2010/main" val="2990455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4EEF54-A9E4-4FB8-BDDD-E0F18FE7B716}" type="slidenum">
              <a:rPr lang="en-US" smtClean="0"/>
              <a:t>10</a:t>
            </a:fld>
            <a:endParaRPr lang="en-US" dirty="0"/>
          </a:p>
        </p:txBody>
      </p:sp>
    </p:spTree>
    <p:extLst>
      <p:ext uri="{BB962C8B-B14F-4D97-AF65-F5344CB8AC3E}">
        <p14:creationId xmlns:p14="http://schemas.microsoft.com/office/powerpoint/2010/main" val="2791113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numerous medications on the market designed to induce sleep. These medications may be appropriate for those with primary or secondary insomnia associated with PD. However, medications that induce sleep can have unwanted side effects such as gait instability or reduced mental clarity, so these medications need to be chosen carefully. A referral to a sleep specialist may be warranted in someone with persistent insomnia.</a:t>
            </a:r>
          </a:p>
        </p:txBody>
      </p:sp>
      <p:sp>
        <p:nvSpPr>
          <p:cNvPr id="4" name="Slide Number Placeholder 3"/>
          <p:cNvSpPr>
            <a:spLocks noGrp="1"/>
          </p:cNvSpPr>
          <p:nvPr>
            <p:ph type="sldNum" sz="quarter" idx="10"/>
          </p:nvPr>
        </p:nvSpPr>
        <p:spPr/>
        <p:txBody>
          <a:bodyPr/>
          <a:lstStyle/>
          <a:p>
            <a:fld id="{204EEF54-A9E4-4FB8-BDDD-E0F18FE7B716}" type="slidenum">
              <a:rPr lang="en-US" smtClean="0"/>
              <a:t>11</a:t>
            </a:fld>
            <a:endParaRPr lang="en-US" dirty="0"/>
          </a:p>
        </p:txBody>
      </p:sp>
    </p:spTree>
    <p:extLst>
      <p:ext uri="{BB962C8B-B14F-4D97-AF65-F5344CB8AC3E}">
        <p14:creationId xmlns:p14="http://schemas.microsoft.com/office/powerpoint/2010/main" val="2077606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4EEF54-A9E4-4FB8-BDDD-E0F18FE7B716}" type="slidenum">
              <a:rPr lang="en-US" smtClean="0"/>
              <a:t>12</a:t>
            </a:fld>
            <a:endParaRPr lang="en-US" dirty="0"/>
          </a:p>
        </p:txBody>
      </p:sp>
    </p:spTree>
    <p:extLst>
      <p:ext uri="{BB962C8B-B14F-4D97-AF65-F5344CB8AC3E}">
        <p14:creationId xmlns:p14="http://schemas.microsoft.com/office/powerpoint/2010/main" val="458988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age, the sleep cycle shortens and there are more arousals throughout the night. This becomes even more of a problem in Parkinson’s disease</a:t>
            </a:r>
          </a:p>
        </p:txBody>
      </p:sp>
      <p:sp>
        <p:nvSpPr>
          <p:cNvPr id="4" name="Slide Number Placeholder 3"/>
          <p:cNvSpPr>
            <a:spLocks noGrp="1"/>
          </p:cNvSpPr>
          <p:nvPr>
            <p:ph type="sldNum" sz="quarter" idx="10"/>
          </p:nvPr>
        </p:nvSpPr>
        <p:spPr/>
        <p:txBody>
          <a:bodyPr/>
          <a:lstStyle/>
          <a:p>
            <a:fld id="{204EEF54-A9E4-4FB8-BDDD-E0F18FE7B716}" type="slidenum">
              <a:rPr lang="en-US" smtClean="0"/>
              <a:t>13</a:t>
            </a:fld>
            <a:endParaRPr lang="en-US" dirty="0"/>
          </a:p>
        </p:txBody>
      </p:sp>
    </p:spTree>
    <p:extLst>
      <p:ext uri="{BB962C8B-B14F-4D97-AF65-F5344CB8AC3E}">
        <p14:creationId xmlns:p14="http://schemas.microsoft.com/office/powerpoint/2010/main" val="494956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4EEF54-A9E4-4FB8-BDDD-E0F18FE7B716}" type="slidenum">
              <a:rPr lang="en-US" smtClean="0"/>
              <a:t>14</a:t>
            </a:fld>
            <a:endParaRPr lang="en-US" dirty="0"/>
          </a:p>
        </p:txBody>
      </p:sp>
    </p:spTree>
    <p:extLst>
      <p:ext uri="{BB962C8B-B14F-4D97-AF65-F5344CB8AC3E}">
        <p14:creationId xmlns:p14="http://schemas.microsoft.com/office/powerpoint/2010/main" val="1989605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4EEF54-A9E4-4FB8-BDDD-E0F18FE7B716}" type="slidenum">
              <a:rPr lang="en-US" smtClean="0"/>
              <a:t>15</a:t>
            </a:fld>
            <a:endParaRPr lang="en-US" dirty="0"/>
          </a:p>
        </p:txBody>
      </p:sp>
    </p:spTree>
    <p:extLst>
      <p:ext uri="{BB962C8B-B14F-4D97-AF65-F5344CB8AC3E}">
        <p14:creationId xmlns:p14="http://schemas.microsoft.com/office/powerpoint/2010/main" val="2416339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4EEF54-A9E4-4FB8-BDDD-E0F18FE7B716}" type="slidenum">
              <a:rPr lang="en-US" smtClean="0"/>
              <a:t>16</a:t>
            </a:fld>
            <a:endParaRPr lang="en-US" dirty="0"/>
          </a:p>
        </p:txBody>
      </p:sp>
    </p:spTree>
    <p:extLst>
      <p:ext uri="{BB962C8B-B14F-4D97-AF65-F5344CB8AC3E}">
        <p14:creationId xmlns:p14="http://schemas.microsoft.com/office/powerpoint/2010/main" val="2257650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4EEF54-A9E4-4FB8-BDDD-E0F18FE7B716}" type="slidenum">
              <a:rPr lang="en-US" smtClean="0"/>
              <a:t>17</a:t>
            </a:fld>
            <a:endParaRPr lang="en-US" dirty="0"/>
          </a:p>
        </p:txBody>
      </p:sp>
    </p:spTree>
    <p:extLst>
      <p:ext uri="{BB962C8B-B14F-4D97-AF65-F5344CB8AC3E}">
        <p14:creationId xmlns:p14="http://schemas.microsoft.com/office/powerpoint/2010/main" val="3389934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4EEF54-A9E4-4FB8-BDDD-E0F18FE7B716}" type="slidenum">
              <a:rPr lang="en-US" smtClean="0"/>
              <a:t>18</a:t>
            </a:fld>
            <a:endParaRPr lang="en-US" dirty="0"/>
          </a:p>
        </p:txBody>
      </p:sp>
    </p:spTree>
    <p:extLst>
      <p:ext uri="{BB962C8B-B14F-4D97-AF65-F5344CB8AC3E}">
        <p14:creationId xmlns:p14="http://schemas.microsoft.com/office/powerpoint/2010/main" val="3258815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are aware, Parkinson’s disease symptoms are divided into motor symptoms – the ones that affect movement – tremor, slowness, stiffness, balance problems – as well as non-motor symptoms, the ones that do not affect movement. There are a number of PD symptoms, both motor and non-motor that can affect sleep. I have highlighted there in yellow</a:t>
            </a:r>
          </a:p>
        </p:txBody>
      </p:sp>
      <p:sp>
        <p:nvSpPr>
          <p:cNvPr id="4" name="Slide Number Placeholder 3"/>
          <p:cNvSpPr>
            <a:spLocks noGrp="1"/>
          </p:cNvSpPr>
          <p:nvPr>
            <p:ph type="sldNum" sz="quarter" idx="10"/>
          </p:nvPr>
        </p:nvSpPr>
        <p:spPr/>
        <p:txBody>
          <a:bodyPr/>
          <a:lstStyle/>
          <a:p>
            <a:fld id="{36BEEB59-4951-462F-97E7-106951FC3E30}" type="slidenum">
              <a:rPr lang="en-US" smtClean="0"/>
              <a:t>19</a:t>
            </a:fld>
            <a:endParaRPr lang="en-US"/>
          </a:p>
        </p:txBody>
      </p:sp>
    </p:spTree>
    <p:extLst>
      <p:ext uri="{BB962C8B-B14F-4D97-AF65-F5344CB8AC3E}">
        <p14:creationId xmlns:p14="http://schemas.microsoft.com/office/powerpoint/2010/main" val="3538811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4EEF54-A9E4-4FB8-BDDD-E0F18FE7B716}" type="slidenum">
              <a:rPr lang="en-US" smtClean="0"/>
              <a:t>2</a:t>
            </a:fld>
            <a:endParaRPr lang="en-US" dirty="0"/>
          </a:p>
        </p:txBody>
      </p:sp>
    </p:spTree>
    <p:extLst>
      <p:ext uri="{BB962C8B-B14F-4D97-AF65-F5344CB8AC3E}">
        <p14:creationId xmlns:p14="http://schemas.microsoft.com/office/powerpoint/2010/main" val="691003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4EEF54-A9E4-4FB8-BDDD-E0F18FE7B716}" type="slidenum">
              <a:rPr lang="en-US" smtClean="0"/>
              <a:t>20</a:t>
            </a:fld>
            <a:endParaRPr lang="en-US" dirty="0"/>
          </a:p>
        </p:txBody>
      </p:sp>
    </p:spTree>
    <p:extLst>
      <p:ext uri="{BB962C8B-B14F-4D97-AF65-F5344CB8AC3E}">
        <p14:creationId xmlns:p14="http://schemas.microsoft.com/office/powerpoint/2010/main" val="1520144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4EEF54-A9E4-4FB8-BDDD-E0F18FE7B716}" type="slidenum">
              <a:rPr lang="en-US" smtClean="0"/>
              <a:t>21</a:t>
            </a:fld>
            <a:endParaRPr lang="en-US" dirty="0"/>
          </a:p>
        </p:txBody>
      </p:sp>
    </p:spTree>
    <p:extLst>
      <p:ext uri="{BB962C8B-B14F-4D97-AF65-F5344CB8AC3E}">
        <p14:creationId xmlns:p14="http://schemas.microsoft.com/office/powerpoint/2010/main" val="649015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4EEF54-A9E4-4FB8-BDDD-E0F18FE7B716}" type="slidenum">
              <a:rPr lang="en-US" smtClean="0"/>
              <a:t>22</a:t>
            </a:fld>
            <a:endParaRPr lang="en-US" dirty="0"/>
          </a:p>
        </p:txBody>
      </p:sp>
    </p:spTree>
    <p:extLst>
      <p:ext uri="{BB962C8B-B14F-4D97-AF65-F5344CB8AC3E}">
        <p14:creationId xmlns:p14="http://schemas.microsoft.com/office/powerpoint/2010/main" val="1991008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symptoms of PD can fluctuate throughout the day and night depending on the time from the  last dose of medication. Typically, a person takes a dose of medication and experiences a clinical improvement – motor symptoms improve and there is typically less tremor, stiffness and slowness. This is referred to as ON time. However, as time from the last dose lengthens, symptoms can return. This is referred to as OFF time.  </a:t>
            </a:r>
          </a:p>
          <a:p>
            <a:endParaRPr lang="en-US" dirty="0"/>
          </a:p>
          <a:p>
            <a:r>
              <a:rPr lang="en-US" dirty="0"/>
              <a:t>If the last dose is before bed, then a person may wake up in the middle of the night with the return of their PD symptoms. These symptoms could be tremor or stiffness and could impact a person’s ability to get back to sleep. </a:t>
            </a:r>
          </a:p>
        </p:txBody>
      </p:sp>
      <p:sp>
        <p:nvSpPr>
          <p:cNvPr id="4" name="Slide Number Placeholder 3"/>
          <p:cNvSpPr>
            <a:spLocks noGrp="1"/>
          </p:cNvSpPr>
          <p:nvPr>
            <p:ph type="sldNum" sz="quarter" idx="10"/>
          </p:nvPr>
        </p:nvSpPr>
        <p:spPr/>
        <p:txBody>
          <a:bodyPr/>
          <a:lstStyle/>
          <a:p>
            <a:fld id="{204EEF54-A9E4-4FB8-BDDD-E0F18FE7B716}" type="slidenum">
              <a:rPr lang="en-US" smtClean="0"/>
              <a:t>23</a:t>
            </a:fld>
            <a:endParaRPr lang="en-US" dirty="0"/>
          </a:p>
        </p:txBody>
      </p:sp>
    </p:spTree>
    <p:extLst>
      <p:ext uri="{BB962C8B-B14F-4D97-AF65-F5344CB8AC3E}">
        <p14:creationId xmlns:p14="http://schemas.microsoft.com/office/powerpoint/2010/main" val="2059218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Here is a table of some of the levodopa formulations that are available that treat PD motor symptoms.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standard formulation is carbidopa/levodopa immediate release which is also frequently referred to by its brand name </a:t>
            </a:r>
            <a:r>
              <a:rPr lang="en-US" dirty="0" err="1">
                <a:latin typeface="Arial" panose="020B0604020202020204" pitchFamily="34" charset="0"/>
                <a:cs typeface="Arial" panose="020B0604020202020204" pitchFamily="34" charset="0"/>
              </a:rPr>
              <a:t>Sinemet</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There are other formulations that can provide more continuous drug delivery and these may be used to provide symptom relief through the night. </a:t>
            </a:r>
          </a:p>
        </p:txBody>
      </p:sp>
      <p:sp>
        <p:nvSpPr>
          <p:cNvPr id="4" name="Slide Number Placeholder 3"/>
          <p:cNvSpPr>
            <a:spLocks noGrp="1"/>
          </p:cNvSpPr>
          <p:nvPr>
            <p:ph type="sldNum" sz="quarter" idx="5"/>
          </p:nvPr>
        </p:nvSpPr>
        <p:spPr/>
        <p:txBody>
          <a:bodyPr/>
          <a:lstStyle/>
          <a:p>
            <a:fld id="{204EEF54-A9E4-4FB8-BDDD-E0F18FE7B716}"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454046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281114"/>
            <a:ext cx="5563870" cy="4158377"/>
          </a:xfrm>
        </p:spPr>
        <p:txBody>
          <a:bodyPr/>
          <a:lstStyle/>
          <a:p>
            <a:r>
              <a:rPr lang="en-US" dirty="0"/>
              <a:t>Let’s now focus on the flipside of trouble sleeping – which is trouble with level of alertness or maintaining wakefulness during the day.</a:t>
            </a:r>
          </a:p>
          <a:p>
            <a:endParaRPr lang="en-US" dirty="0"/>
          </a:p>
          <a:p>
            <a:r>
              <a:rPr lang="en-US" dirty="0"/>
              <a:t>We will discuss two related but distinct symptoms – fatigue and excessive daytime sleepiness.</a:t>
            </a:r>
          </a:p>
          <a:p>
            <a:endParaRPr lang="en-US" dirty="0"/>
          </a:p>
          <a:p>
            <a:r>
              <a:rPr lang="en-US" dirty="0"/>
              <a:t>Let’s start with fatigue.</a:t>
            </a:r>
          </a:p>
          <a:p>
            <a:endParaRPr lang="en-US" dirty="0"/>
          </a:p>
          <a:p>
            <a:r>
              <a:rPr lang="en-US" dirty="0"/>
              <a:t>Many people with PD describe fatigue as more encompassing that simply being tired. They will use words such as run down or out of energy. Some will report that sleep is not refreshing and does not relieve fatigue.</a:t>
            </a:r>
          </a:p>
          <a:p>
            <a:endParaRPr lang="en-US" dirty="0"/>
          </a:p>
          <a:p>
            <a:r>
              <a:rPr lang="en-US" dirty="0"/>
              <a:t>There are many reasons why fatigue might be occurring:</a:t>
            </a:r>
          </a:p>
          <a:p>
            <a:endParaRPr lang="en-US" dirty="0"/>
          </a:p>
          <a:p>
            <a:r>
              <a:rPr lang="en-US" dirty="0"/>
              <a:t>The first is poor sleep for all the reasons that we discussed up until now – perhaps there is poor sleep hygiene, or a PD related sleep disorder, or a sleep disorder from PD meds, or a PD symptom that is interrupting sleep. Remember there are some sleep disorders, for example sleep fragmentation, in which the person themselves may think they are getting uninterrupted sleep, but they are not. </a:t>
            </a:r>
          </a:p>
          <a:p>
            <a:r>
              <a:rPr lang="en-US" dirty="0"/>
              <a:t>Medication – PD medications themselves can frequently cause fatigue</a:t>
            </a:r>
          </a:p>
          <a:p>
            <a:r>
              <a:rPr lang="en-US" dirty="0"/>
              <a:t>Medical issue, depression, </a:t>
            </a:r>
          </a:p>
          <a:p>
            <a:endParaRPr lang="en-US" dirty="0"/>
          </a:p>
          <a:p>
            <a:r>
              <a:rPr lang="en-US" dirty="0"/>
              <a:t>It is also possible that a sleep study does not reveal a problem, there is no medication, medical issue or depression contributing to fatigue, yet the person still feels this lack of energy. This is something that we do not fully understand, but could be due to neurodegeneration in areas of the brain that maintain wakefulness</a:t>
            </a:r>
          </a:p>
          <a:p>
            <a:endParaRPr lang="en-US" dirty="0"/>
          </a:p>
        </p:txBody>
      </p:sp>
      <p:sp>
        <p:nvSpPr>
          <p:cNvPr id="4" name="Slide Number Placeholder 3"/>
          <p:cNvSpPr>
            <a:spLocks noGrp="1"/>
          </p:cNvSpPr>
          <p:nvPr>
            <p:ph type="sldNum" sz="quarter" idx="10"/>
          </p:nvPr>
        </p:nvSpPr>
        <p:spPr/>
        <p:txBody>
          <a:bodyPr/>
          <a:lstStyle/>
          <a:p>
            <a:fld id="{204EEF54-A9E4-4FB8-BDDD-E0F18FE7B716}" type="slidenum">
              <a:rPr lang="en-US" smtClean="0"/>
              <a:t>25</a:t>
            </a:fld>
            <a:endParaRPr lang="en-US" dirty="0"/>
          </a:p>
        </p:txBody>
      </p:sp>
    </p:spTree>
    <p:extLst>
      <p:ext uri="{BB962C8B-B14F-4D97-AF65-F5344CB8AC3E}">
        <p14:creationId xmlns:p14="http://schemas.microsoft.com/office/powerpoint/2010/main" val="952316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j-lt"/>
                <a:ea typeface="Arial" panose="020B0604020202020204" pitchFamily="34" charset="0"/>
                <a:cs typeface="Arial" panose="020B0604020202020204" pitchFamily="34" charset="0"/>
              </a:rPr>
              <a:t>Another common non-motor symptom related to wakefulness is excessive daytime sleepiness or </a:t>
            </a:r>
            <a:r>
              <a:rPr lang="en-US" dirty="0">
                <a:effectLst/>
                <a:latin typeface="+mj-lt"/>
                <a:ea typeface="Arial" panose="020B0604020202020204" pitchFamily="34" charset="0"/>
              </a:rPr>
              <a:t>an inability to maintain wakefulness during the waking day which leads to lapses into drowsiness or sleep</a:t>
            </a:r>
          </a:p>
          <a:p>
            <a:endParaRPr lang="en-US" dirty="0">
              <a:latin typeface="+mj-lt"/>
              <a:ea typeface="Arial" panose="020B0604020202020204" pitchFamily="34" charset="0"/>
              <a:cs typeface="Arial" panose="020B0604020202020204" pitchFamily="34" charset="0"/>
            </a:endParaRPr>
          </a:p>
          <a:p>
            <a:r>
              <a:rPr lang="en-US" dirty="0">
                <a:latin typeface="+mj-lt"/>
                <a:ea typeface="Arial" panose="020B0604020202020204" pitchFamily="34" charset="0"/>
                <a:cs typeface="Arial" panose="020B0604020202020204" pitchFamily="34" charset="0"/>
              </a:rPr>
              <a:t>For both fatigue and EDS a similar set of causes need to be considered – poor sleep at night (for all the reasons that we had previously discussed), medication effect, other medical causes, depression. If any of these causes are revealed, treatment can be directed at it. </a:t>
            </a:r>
            <a:endParaRPr lang="en-US" dirty="0">
              <a:latin typeface="+mj-lt"/>
              <a:ea typeface="Calibri" panose="020F0502020204030204" pitchFamily="34" charset="0"/>
              <a:cs typeface="Arial" panose="020B0604020202020204" pitchFamily="34" charset="0"/>
            </a:endParaRPr>
          </a:p>
          <a:p>
            <a:r>
              <a:rPr lang="en-US" dirty="0">
                <a:latin typeface="+mj-lt"/>
                <a:ea typeface="Arial" panose="020B0604020202020204" pitchFamily="34" charset="0"/>
                <a:cs typeface="Arial" panose="020B0604020202020204" pitchFamily="34" charset="0"/>
              </a:rPr>
              <a:t> </a:t>
            </a:r>
            <a:endParaRPr lang="en-US" dirty="0">
              <a:latin typeface="+mj-lt"/>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04EEF54-A9E4-4FB8-BDDD-E0F18FE7B716}" type="slidenum">
              <a:rPr lang="en-US" smtClean="0"/>
              <a:t>26</a:t>
            </a:fld>
            <a:endParaRPr lang="en-US" dirty="0"/>
          </a:p>
        </p:txBody>
      </p:sp>
    </p:spTree>
    <p:extLst>
      <p:ext uri="{BB962C8B-B14F-4D97-AF65-F5344CB8AC3E}">
        <p14:creationId xmlns:p14="http://schemas.microsoft.com/office/powerpoint/2010/main" val="2569377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j-lt"/>
                <a:ea typeface="Arial" panose="020B0604020202020204" pitchFamily="34" charset="0"/>
                <a:cs typeface="Arial" panose="020B0604020202020204" pitchFamily="34" charset="0"/>
              </a:rPr>
              <a:t>Trying strategies that improve wakefulness during the day</a:t>
            </a:r>
            <a:endParaRPr lang="en-US" dirty="0">
              <a:latin typeface="+mj-lt"/>
              <a:ea typeface="Calibri" panose="020F0502020204030204" pitchFamily="34" charset="0"/>
              <a:cs typeface="Arial" panose="020B0604020202020204" pitchFamily="34" charset="0"/>
            </a:endParaRPr>
          </a:p>
          <a:p>
            <a:r>
              <a:rPr lang="en-US" dirty="0">
                <a:latin typeface="+mj-lt"/>
                <a:ea typeface="Arial" panose="020B0604020202020204" pitchFamily="34" charset="0"/>
                <a:cs typeface="Arial" panose="020B0604020202020204" pitchFamily="34" charset="0"/>
              </a:rPr>
              <a:t> </a:t>
            </a:r>
            <a:endParaRPr lang="en-US" dirty="0">
              <a:latin typeface="+mj-lt"/>
              <a:ea typeface="Calibri" panose="020F0502020204030204" pitchFamily="34" charset="0"/>
              <a:cs typeface="Arial" panose="020B0604020202020204" pitchFamily="34" charset="0"/>
            </a:endParaRPr>
          </a:p>
          <a:p>
            <a:r>
              <a:rPr lang="en-US" dirty="0">
                <a:latin typeface="+mj-lt"/>
                <a:ea typeface="Arial" panose="020B0604020202020204" pitchFamily="34" charset="0"/>
                <a:cs typeface="Arial" panose="020B0604020202020204" pitchFamily="34" charset="0"/>
              </a:rPr>
              <a:t>Non-pharmacologic interventions</a:t>
            </a:r>
            <a:endParaRPr lang="en-US" dirty="0">
              <a:latin typeface="+mj-lt"/>
              <a:ea typeface="Calibri" panose="020F0502020204030204" pitchFamily="34" charset="0"/>
              <a:cs typeface="Arial" panose="020B0604020202020204" pitchFamily="34" charset="0"/>
            </a:endParaRPr>
          </a:p>
          <a:p>
            <a:r>
              <a:rPr lang="en-US" dirty="0">
                <a:latin typeface="+mj-lt"/>
                <a:ea typeface="Arial" panose="020B0604020202020204" pitchFamily="34" charset="0"/>
                <a:cs typeface="Arial" panose="020B0604020202020204" pitchFamily="34" charset="0"/>
              </a:rPr>
              <a:t> </a:t>
            </a:r>
            <a:endParaRPr lang="en-US" dirty="0">
              <a:latin typeface="+mj-lt"/>
              <a:ea typeface="Calibri" panose="020F0502020204030204" pitchFamily="34" charset="0"/>
              <a:cs typeface="Arial" panose="020B0604020202020204" pitchFamily="34" charset="0"/>
            </a:endParaRPr>
          </a:p>
          <a:p>
            <a:pPr marL="340534" indent="-340534">
              <a:buFont typeface="Symbol" panose="05050102010706020507" pitchFamily="18" charset="2"/>
              <a:buChar char=""/>
            </a:pPr>
            <a:r>
              <a:rPr lang="en-US" dirty="0">
                <a:latin typeface="+mj-lt"/>
                <a:ea typeface="Arial" panose="020B0604020202020204" pitchFamily="34" charset="0"/>
                <a:cs typeface="Arial" panose="020B0604020202020204" pitchFamily="34" charset="0"/>
              </a:rPr>
              <a:t>Encouraging daily exercise and activities – a person without an activity planned is much more likely to dose than one who is engaged in an activity. Be realistic about scheduling a person with advanced PD, but aim for at least one scheduled activity a day</a:t>
            </a:r>
            <a:endParaRPr lang="en-US" dirty="0">
              <a:latin typeface="+mj-lt"/>
              <a:ea typeface="Calibri" panose="020F0502020204030204" pitchFamily="34" charset="0"/>
              <a:cs typeface="Arial" panose="020B0604020202020204" pitchFamily="34" charset="0"/>
            </a:endParaRPr>
          </a:p>
          <a:p>
            <a:pPr marL="340534" indent="-340534">
              <a:buFont typeface="Symbol" panose="05050102010706020507" pitchFamily="18" charset="2"/>
              <a:buChar char=""/>
            </a:pPr>
            <a:r>
              <a:rPr lang="en-US" dirty="0">
                <a:latin typeface="+mj-lt"/>
                <a:ea typeface="Arial" panose="020B0604020202020204" pitchFamily="34" charset="0"/>
                <a:cs typeface="Arial" panose="020B0604020202020204" pitchFamily="34" charset="0"/>
              </a:rPr>
              <a:t>Light therapy – Light therapy, in which a person is exposed to bright light via a light box, is used as a treatment modality for sleep disorders and psychiatric disorders not associated with PD. A </a:t>
            </a:r>
            <a:r>
              <a:rPr lang="en-US" u="sng" dirty="0">
                <a:solidFill>
                  <a:srgbClr val="0563C1"/>
                </a:solidFill>
                <a:latin typeface="+mj-lt"/>
                <a:ea typeface="Arial" panose="020B0604020202020204" pitchFamily="34" charset="0"/>
                <a:cs typeface="Arial" panose="020B0604020202020204" pitchFamily="34" charset="0"/>
                <a:hlinkClick r:id="rId3"/>
              </a:rPr>
              <a:t>small clinical trial</a:t>
            </a:r>
            <a:r>
              <a:rPr lang="en-US" dirty="0">
                <a:latin typeface="+mj-lt"/>
                <a:ea typeface="Arial" panose="020B0604020202020204" pitchFamily="34" charset="0"/>
                <a:cs typeface="Arial" panose="020B0604020202020204" pitchFamily="34" charset="0"/>
              </a:rPr>
              <a:t> testing its efficacy in PD was conducted and demonstrated an improvement in sleep and in excessive daytime sleepiness. </a:t>
            </a:r>
            <a:endParaRPr lang="en-US" dirty="0">
              <a:latin typeface="+mj-lt"/>
              <a:ea typeface="Calibri" panose="020F0502020204030204" pitchFamily="34" charset="0"/>
              <a:cs typeface="Arial" panose="020B0604020202020204" pitchFamily="34" charset="0"/>
            </a:endParaRPr>
          </a:p>
          <a:p>
            <a:r>
              <a:rPr lang="en-US" dirty="0">
                <a:latin typeface="+mj-lt"/>
                <a:ea typeface="Arial" panose="020B0604020202020204" pitchFamily="34" charset="0"/>
                <a:cs typeface="Arial" panose="020B0604020202020204" pitchFamily="34" charset="0"/>
              </a:rPr>
              <a:t> </a:t>
            </a:r>
            <a:endParaRPr lang="en-US" dirty="0">
              <a:latin typeface="+mj-lt"/>
              <a:ea typeface="Calibri" panose="020F0502020204030204" pitchFamily="34" charset="0"/>
              <a:cs typeface="Arial" panose="020B0604020202020204" pitchFamily="34" charset="0"/>
            </a:endParaRPr>
          </a:p>
          <a:p>
            <a:r>
              <a:rPr lang="en-US" dirty="0">
                <a:latin typeface="+mj-lt"/>
                <a:ea typeface="Arial" panose="020B0604020202020204" pitchFamily="34" charset="0"/>
                <a:cs typeface="Arial" panose="020B0604020202020204" pitchFamily="34" charset="0"/>
              </a:rPr>
              <a:t>Pharmacologic interventions</a:t>
            </a:r>
            <a:endParaRPr lang="en-US" dirty="0">
              <a:latin typeface="+mj-lt"/>
              <a:ea typeface="Calibri" panose="020F0502020204030204" pitchFamily="34" charset="0"/>
              <a:cs typeface="Arial" panose="020B0604020202020204" pitchFamily="34" charset="0"/>
            </a:endParaRPr>
          </a:p>
          <a:p>
            <a:r>
              <a:rPr lang="en-US" dirty="0">
                <a:latin typeface="+mj-lt"/>
                <a:ea typeface="Arial" panose="020B0604020202020204" pitchFamily="34" charset="0"/>
                <a:cs typeface="Arial" panose="020B0604020202020204" pitchFamily="34" charset="0"/>
              </a:rPr>
              <a:t> </a:t>
            </a:r>
            <a:endParaRPr lang="en-US" dirty="0">
              <a:latin typeface="+mj-lt"/>
              <a:ea typeface="Calibri" panose="020F0502020204030204" pitchFamily="34" charset="0"/>
              <a:cs typeface="Arial" panose="020B0604020202020204" pitchFamily="34" charset="0"/>
            </a:endParaRPr>
          </a:p>
          <a:p>
            <a:r>
              <a:rPr lang="en-US" dirty="0">
                <a:latin typeface="+mj-lt"/>
                <a:ea typeface="Arial" panose="020B0604020202020204" pitchFamily="34" charset="0"/>
                <a:cs typeface="Arial" panose="020B0604020202020204" pitchFamily="34" charset="0"/>
              </a:rPr>
              <a:t>There are no FDA approved medications for EDS in the context of PD. However, clinicians sometimes prescribe medication off-label for EDS.  These include modafinil, methylphenidate, and caffeine. </a:t>
            </a:r>
            <a:r>
              <a:rPr lang="en-US" dirty="0" err="1">
                <a:latin typeface="+mj-lt"/>
                <a:ea typeface="Arial" panose="020B0604020202020204" pitchFamily="34" charset="0"/>
                <a:cs typeface="Arial" panose="020B0604020202020204" pitchFamily="34" charset="0"/>
              </a:rPr>
              <a:t>Istradefylline</a:t>
            </a:r>
            <a:r>
              <a:rPr lang="en-US" dirty="0">
                <a:latin typeface="+mj-lt"/>
                <a:ea typeface="Arial" panose="020B0604020202020204" pitchFamily="34" charset="0"/>
                <a:cs typeface="Arial" panose="020B0604020202020204" pitchFamily="34" charset="0"/>
              </a:rPr>
              <a:t> is a medication approved to treat motor symptoms of PD. A small trial demonstrated potential improvement of EDS as well. Talk with your physician about the possibility of using a medication to maintain wakefulness during the day.</a:t>
            </a:r>
            <a:endParaRPr lang="en-US" dirty="0">
              <a:latin typeface="+mj-lt"/>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04EEF54-A9E4-4FB8-BDDD-E0F18FE7B716}" type="slidenum">
              <a:rPr lang="en-US" smtClean="0"/>
              <a:t>27</a:t>
            </a:fld>
            <a:endParaRPr lang="en-US" dirty="0"/>
          </a:p>
        </p:txBody>
      </p:sp>
    </p:spTree>
    <p:extLst>
      <p:ext uri="{BB962C8B-B14F-4D97-AF65-F5344CB8AC3E}">
        <p14:creationId xmlns:p14="http://schemas.microsoft.com/office/powerpoint/2010/main" val="378499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EEF54-A9E4-4FB8-BDDD-E0F18FE7B716}" type="slidenum">
              <a:rPr lang="en-US" smtClean="0"/>
              <a:t>28</a:t>
            </a:fld>
            <a:endParaRPr lang="en-US" dirty="0"/>
          </a:p>
        </p:txBody>
      </p:sp>
    </p:spTree>
    <p:extLst>
      <p:ext uri="{BB962C8B-B14F-4D97-AF65-F5344CB8AC3E}">
        <p14:creationId xmlns:p14="http://schemas.microsoft.com/office/powerpoint/2010/main" val="4044271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EEF54-A9E4-4FB8-BDDD-E0F18FE7B716}" type="slidenum">
              <a:rPr lang="en-US" smtClean="0"/>
              <a:t>29</a:t>
            </a:fld>
            <a:endParaRPr lang="en-US" dirty="0"/>
          </a:p>
        </p:txBody>
      </p:sp>
    </p:spTree>
    <p:extLst>
      <p:ext uri="{BB962C8B-B14F-4D97-AF65-F5344CB8AC3E}">
        <p14:creationId xmlns:p14="http://schemas.microsoft.com/office/powerpoint/2010/main" val="99456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Intuitively obvious that poor sleep leads to a whole host of complications</a:t>
            </a:r>
          </a:p>
        </p:txBody>
      </p:sp>
      <p:sp>
        <p:nvSpPr>
          <p:cNvPr id="4" name="Slide Number Placeholder 3"/>
          <p:cNvSpPr>
            <a:spLocks noGrp="1"/>
          </p:cNvSpPr>
          <p:nvPr>
            <p:ph type="sldNum" sz="quarter" idx="10"/>
          </p:nvPr>
        </p:nvSpPr>
        <p:spPr/>
        <p:txBody>
          <a:bodyPr/>
          <a:lstStyle/>
          <a:p>
            <a:fld id="{204EEF54-A9E4-4FB8-BDDD-E0F18FE7B716}" type="slidenum">
              <a:rPr lang="en-US" smtClean="0"/>
              <a:t>3</a:t>
            </a:fld>
            <a:endParaRPr lang="en-US" dirty="0"/>
          </a:p>
        </p:txBody>
      </p:sp>
    </p:spTree>
    <p:extLst>
      <p:ext uri="{BB962C8B-B14F-4D97-AF65-F5344CB8AC3E}">
        <p14:creationId xmlns:p14="http://schemas.microsoft.com/office/powerpoint/2010/main" val="102162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may be aware, the pathologic hallmark of PD is the Lewy body which is the pink circle in the middle of this nerve cell. Lewy bodies are an abnormal accumulation of the protein alpha-</a:t>
            </a:r>
            <a:r>
              <a:rPr lang="en-US" dirty="0" err="1"/>
              <a:t>synuclein</a:t>
            </a:r>
            <a:r>
              <a:rPr lang="en-US" dirty="0"/>
              <a:t> and is thought by many to be a key element responsible for nerve death in PD. Lewy bodies are found in the dopamine neurons which when affected cause the movement problems of PD, but they can also be found in many other areas in the brain, including the sleep areas of the brain. This is thought to be responsible for the sleep problems of PD</a:t>
            </a:r>
          </a:p>
        </p:txBody>
      </p:sp>
      <p:sp>
        <p:nvSpPr>
          <p:cNvPr id="4" name="Slide Number Placeholder 3"/>
          <p:cNvSpPr>
            <a:spLocks noGrp="1"/>
          </p:cNvSpPr>
          <p:nvPr>
            <p:ph type="sldNum" sz="quarter" idx="10"/>
          </p:nvPr>
        </p:nvSpPr>
        <p:spPr/>
        <p:txBody>
          <a:bodyPr/>
          <a:lstStyle/>
          <a:p>
            <a:fld id="{204EEF54-A9E4-4FB8-BDDD-E0F18FE7B716}" type="slidenum">
              <a:rPr lang="en-US" smtClean="0"/>
              <a:t>4</a:t>
            </a:fld>
            <a:endParaRPr lang="en-US" dirty="0"/>
          </a:p>
        </p:txBody>
      </p:sp>
    </p:spTree>
    <p:extLst>
      <p:ext uri="{BB962C8B-B14F-4D97-AF65-F5344CB8AC3E}">
        <p14:creationId xmlns:p14="http://schemas.microsoft.com/office/powerpoint/2010/main" val="23738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the potential sleep disorders that are associated with PD?</a:t>
            </a:r>
          </a:p>
        </p:txBody>
      </p:sp>
      <p:sp>
        <p:nvSpPr>
          <p:cNvPr id="4" name="Slide Number Placeholder 3"/>
          <p:cNvSpPr>
            <a:spLocks noGrp="1"/>
          </p:cNvSpPr>
          <p:nvPr>
            <p:ph type="sldNum" sz="quarter" idx="10"/>
          </p:nvPr>
        </p:nvSpPr>
        <p:spPr/>
        <p:txBody>
          <a:bodyPr/>
          <a:lstStyle/>
          <a:p>
            <a:fld id="{204EEF54-A9E4-4FB8-BDDD-E0F18FE7B716}" type="slidenum">
              <a:rPr lang="en-US" smtClean="0"/>
              <a:t>5</a:t>
            </a:fld>
            <a:endParaRPr lang="en-US" dirty="0"/>
          </a:p>
        </p:txBody>
      </p:sp>
    </p:spTree>
    <p:extLst>
      <p:ext uri="{BB962C8B-B14F-4D97-AF65-F5344CB8AC3E}">
        <p14:creationId xmlns:p14="http://schemas.microsoft.com/office/powerpoint/2010/main" val="954033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sleep is difficult for you, your doctor may consider getting you a sleep study to evaluate your sleep.</a:t>
            </a:r>
          </a:p>
        </p:txBody>
      </p:sp>
      <p:sp>
        <p:nvSpPr>
          <p:cNvPr id="4" name="Slide Number Placeholder 3"/>
          <p:cNvSpPr>
            <a:spLocks noGrp="1"/>
          </p:cNvSpPr>
          <p:nvPr>
            <p:ph type="sldNum" sz="quarter" idx="10"/>
          </p:nvPr>
        </p:nvSpPr>
        <p:spPr/>
        <p:txBody>
          <a:bodyPr/>
          <a:lstStyle/>
          <a:p>
            <a:fld id="{204EEF54-A9E4-4FB8-BDDD-E0F18FE7B716}" type="slidenum">
              <a:rPr lang="en-US" smtClean="0"/>
              <a:t>6</a:t>
            </a:fld>
            <a:endParaRPr lang="en-US" dirty="0"/>
          </a:p>
        </p:txBody>
      </p:sp>
    </p:spTree>
    <p:extLst>
      <p:ext uri="{BB962C8B-B14F-4D97-AF65-F5344CB8AC3E}">
        <p14:creationId xmlns:p14="http://schemas.microsoft.com/office/powerpoint/2010/main" val="543447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discussion of one of the most common sleep disorders of PD – REM behavior sleep disorder. </a:t>
            </a:r>
          </a:p>
          <a:p>
            <a:endParaRPr lang="en-US" dirty="0"/>
          </a:p>
          <a:p>
            <a:r>
              <a:rPr lang="en-US" dirty="0"/>
              <a:t>To understand this disorder, we need to discuss the stages of sleep. </a:t>
            </a:r>
          </a:p>
          <a:p>
            <a:endParaRPr lang="en-US" dirty="0"/>
          </a:p>
          <a:p>
            <a:r>
              <a:rPr lang="en-US" dirty="0"/>
              <a:t>There are two basic types of sleep – rapid eye movement or REM sleep and non-rapid eye movement, or non-REM sleep.  Non-REM sleep is in turn divided into three stages – stage 1, stage 2, stage 3. You cycle through these types of sleep every approx. 1.5 hours through the night. </a:t>
            </a:r>
          </a:p>
          <a:p>
            <a:endParaRPr lang="en-US" dirty="0"/>
          </a:p>
          <a:p>
            <a:r>
              <a:rPr lang="en-US" dirty="0"/>
              <a:t>REM sleep typically occurs for the first time about 90 minutes after falling asleep. Your eyes move rapidly behind closed eyelids. This is when dreaming occurs. </a:t>
            </a:r>
          </a:p>
        </p:txBody>
      </p:sp>
      <p:sp>
        <p:nvSpPr>
          <p:cNvPr id="4" name="Slide Number Placeholder 3"/>
          <p:cNvSpPr>
            <a:spLocks noGrp="1"/>
          </p:cNvSpPr>
          <p:nvPr>
            <p:ph type="sldNum" sz="quarter" idx="10"/>
          </p:nvPr>
        </p:nvSpPr>
        <p:spPr/>
        <p:txBody>
          <a:bodyPr/>
          <a:lstStyle/>
          <a:p>
            <a:fld id="{204EEF54-A9E4-4FB8-BDDD-E0F18FE7B716}" type="slidenum">
              <a:rPr lang="en-US" smtClean="0"/>
              <a:t>7</a:t>
            </a:fld>
            <a:endParaRPr lang="en-US" dirty="0"/>
          </a:p>
        </p:txBody>
      </p:sp>
    </p:spTree>
    <p:extLst>
      <p:ext uri="{BB962C8B-B14F-4D97-AF65-F5344CB8AC3E}">
        <p14:creationId xmlns:p14="http://schemas.microsoft.com/office/powerpoint/2010/main" val="2194874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4EEF54-A9E4-4FB8-BDDD-E0F18FE7B716}" type="slidenum">
              <a:rPr lang="en-US" smtClean="0"/>
              <a:t>8</a:t>
            </a:fld>
            <a:endParaRPr lang="en-US" dirty="0"/>
          </a:p>
        </p:txBody>
      </p:sp>
    </p:spTree>
    <p:extLst>
      <p:ext uri="{BB962C8B-B14F-4D97-AF65-F5344CB8AC3E}">
        <p14:creationId xmlns:p14="http://schemas.microsoft.com/office/powerpoint/2010/main" val="1957812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4EEF54-A9E4-4FB8-BDDD-E0F18FE7B716}" type="slidenum">
              <a:rPr lang="en-US" smtClean="0"/>
              <a:t>9</a:t>
            </a:fld>
            <a:endParaRPr lang="en-US" dirty="0"/>
          </a:p>
        </p:txBody>
      </p:sp>
    </p:spTree>
    <p:extLst>
      <p:ext uri="{BB962C8B-B14F-4D97-AF65-F5344CB8AC3E}">
        <p14:creationId xmlns:p14="http://schemas.microsoft.com/office/powerpoint/2010/main" val="762697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5294"/>
        </a:solidFill>
        <a:effectLst/>
      </p:bgPr>
    </p:bg>
    <p:spTree>
      <p:nvGrpSpPr>
        <p:cNvPr id="1" name=""/>
        <p:cNvGrpSpPr/>
        <p:nvPr/>
      </p:nvGrpSpPr>
      <p:grpSpPr>
        <a:xfrm>
          <a:off x="0" y="0"/>
          <a:ext cx="0" cy="0"/>
          <a:chOff x="0" y="0"/>
          <a:chExt cx="0" cy="0"/>
        </a:xfrm>
      </p:grpSpPr>
      <p:sp>
        <p:nvSpPr>
          <p:cNvPr id="4" name="Rectangle 3"/>
          <p:cNvSpPr/>
          <p:nvPr/>
        </p:nvSpPr>
        <p:spPr>
          <a:xfrm>
            <a:off x="0" y="5353050"/>
            <a:ext cx="9144000" cy="1504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7" descr="APDA_LogoTag_RGB_l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545" y="5656556"/>
            <a:ext cx="3696727" cy="86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PDA_Icon_White.eps"/>
          <p:cNvPicPr>
            <a:picLocks noChangeAspect="1"/>
          </p:cNvPicPr>
          <p:nvPr/>
        </p:nvPicPr>
        <p:blipFill>
          <a:blip r:embed="rId3">
            <a:alphaModFix amt="6000"/>
            <a:extLst>
              <a:ext uri="{28A0092B-C50C-407E-A947-70E740481C1C}">
                <a14:useLocalDpi xmlns:a14="http://schemas.microsoft.com/office/drawing/2010/main" val="0"/>
              </a:ext>
            </a:extLst>
          </a:blip>
          <a:srcRect/>
          <a:stretch>
            <a:fillRect/>
          </a:stretch>
        </p:blipFill>
        <p:spPr bwMode="auto">
          <a:xfrm>
            <a:off x="276226" y="0"/>
            <a:ext cx="8596313" cy="5335588"/>
          </a:xfrm>
          <a:prstGeom prst="rect">
            <a:avLst/>
          </a:prstGeom>
          <a:noFill/>
          <a:ln>
            <a:noFill/>
          </a:ln>
          <a:extLst>
            <a:ext uri="{909E8E84-426E-40DD-AFC4-6F175D3DCCD1}">
              <a14:hiddenFill xmlns:a14="http://schemas.microsoft.com/office/drawing/2010/main">
                <a:solidFill>
                  <a:srgbClr val="FFFFFF">
                    <a:alpha val="3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06375" y="1801566"/>
            <a:ext cx="6265492" cy="1470025"/>
          </a:xfrm>
        </p:spPr>
        <p:txBody>
          <a:bodyPr/>
          <a:lstStyle>
            <a:lvl1pPr algn="l">
              <a:defRPr cap="all"/>
            </a:lvl1pPr>
          </a:lstStyle>
          <a:p>
            <a:r>
              <a:rPr lang="en-US"/>
              <a:t>Click to edit Master title style</a:t>
            </a:r>
            <a:endParaRPr lang="en-US" dirty="0"/>
          </a:p>
        </p:txBody>
      </p:sp>
      <p:sp>
        <p:nvSpPr>
          <p:cNvPr id="3" name="Subtitle 2"/>
          <p:cNvSpPr>
            <a:spLocks noGrp="1"/>
          </p:cNvSpPr>
          <p:nvPr>
            <p:ph type="subTitle" idx="1"/>
          </p:nvPr>
        </p:nvSpPr>
        <p:spPr>
          <a:xfrm>
            <a:off x="1706375" y="3271591"/>
            <a:ext cx="5715000" cy="606773"/>
          </a:xfrm>
        </p:spPr>
        <p:txBody>
          <a:bodyPr>
            <a:normAutofit/>
          </a:bodyPr>
          <a:lstStyle>
            <a:lvl1pPr marL="0" indent="0" algn="l">
              <a:buNone/>
              <a:defRPr sz="1800" b="1" i="0" cap="all">
                <a:solidFill>
                  <a:schemeClr val="bg1"/>
                </a:solidFill>
                <a:latin typeface="Montserra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00817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
    <p:bg>
      <p:bgPr>
        <a:solidFill>
          <a:srgbClr val="005294"/>
        </a:solidFill>
        <a:effectLst/>
      </p:bgPr>
    </p:bg>
    <p:spTree>
      <p:nvGrpSpPr>
        <p:cNvPr id="1" name=""/>
        <p:cNvGrpSpPr/>
        <p:nvPr/>
      </p:nvGrpSpPr>
      <p:grpSpPr>
        <a:xfrm>
          <a:off x="0" y="0"/>
          <a:ext cx="0" cy="0"/>
          <a:chOff x="0" y="0"/>
          <a:chExt cx="0" cy="0"/>
        </a:xfrm>
      </p:grpSpPr>
      <p:pic>
        <p:nvPicPr>
          <p:cNvPr id="9" name="Picture 8" descr="APDA_Icon_White.eps"/>
          <p:cNvPicPr>
            <a:picLocks noChangeAspect="1"/>
          </p:cNvPicPr>
          <p:nvPr userDrawn="1"/>
        </p:nvPicPr>
        <p:blipFill>
          <a:blip r:embed="rId2">
            <a:alphaModFix amt="6000"/>
            <a:extLst>
              <a:ext uri="{28A0092B-C50C-407E-A947-70E740481C1C}">
                <a14:useLocalDpi xmlns:a14="http://schemas.microsoft.com/office/drawing/2010/main" val="0"/>
              </a:ext>
            </a:extLst>
          </a:blip>
          <a:srcRect/>
          <a:stretch>
            <a:fillRect/>
          </a:stretch>
        </p:blipFill>
        <p:spPr bwMode="auto">
          <a:xfrm>
            <a:off x="276226" y="0"/>
            <a:ext cx="8596313" cy="5335588"/>
          </a:xfrm>
          <a:prstGeom prst="rect">
            <a:avLst/>
          </a:prstGeom>
          <a:noFill/>
          <a:ln>
            <a:noFill/>
          </a:ln>
          <a:extLst>
            <a:ext uri="{909E8E84-426E-40DD-AFC4-6F175D3DCCD1}">
              <a14:hiddenFill xmlns:a14="http://schemas.microsoft.com/office/drawing/2010/main">
                <a:solidFill>
                  <a:srgbClr val="FFFFFF">
                    <a:alpha val="3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95880" y="1520387"/>
            <a:ext cx="6275987" cy="1362075"/>
          </a:xfrm>
        </p:spPr>
        <p:txBody>
          <a:bodyPr anchor="t">
            <a:normAutofit/>
          </a:bodyPr>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1695880" y="2885581"/>
            <a:ext cx="6275987" cy="472058"/>
          </a:xfrm>
        </p:spPr>
        <p:txBody>
          <a:bodyPr anchor="b"/>
          <a:lstStyle>
            <a:lvl1pPr marL="164592" indent="-342900">
              <a:buClr>
                <a:schemeClr val="bg1"/>
              </a:buClr>
              <a:buFont typeface="Arial"/>
              <a:buChar char="•"/>
              <a:defRPr sz="1900">
                <a:solidFill>
                  <a:schemeClr val="bg1"/>
                </a:solidFill>
                <a:latin typeface="Montserra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p:cNvSpPr/>
          <p:nvPr userDrawn="1"/>
        </p:nvSpPr>
        <p:spPr>
          <a:xfrm>
            <a:off x="0" y="5353050"/>
            <a:ext cx="9144000" cy="1504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7" descr="APDA_LogoTag_RGB_l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5545" y="5656556"/>
            <a:ext cx="3696727" cy="86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317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Rectangle 4"/>
          <p:cNvSpPr/>
          <p:nvPr/>
        </p:nvSpPr>
        <p:spPr bwMode="auto">
          <a:xfrm>
            <a:off x="499931" y="1"/>
            <a:ext cx="2726327" cy="5660679"/>
          </a:xfrm>
          <a:prstGeom prst="rect">
            <a:avLst/>
          </a:prstGeom>
          <a:solidFill>
            <a:srgbClr val="005294"/>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9" descr="APDA_LogoTag_RGB_l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9931" y="5945901"/>
            <a:ext cx="2726327" cy="63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9931" y="46232"/>
            <a:ext cx="2726327" cy="5590278"/>
          </a:xfrm>
        </p:spPr>
        <p:txBody>
          <a:bodyPr lIns="274320" tIns="457200" rIns="274320" bIns="457200" anchor="t" anchorCtr="0">
            <a:normAutofit/>
          </a:bodyPr>
          <a:lstStyle>
            <a:lvl1pPr algn="ctr">
              <a:defRPr sz="1600" b="0" i="0" cap="all"/>
            </a:lvl1pPr>
          </a:lstStyle>
          <a:p>
            <a:r>
              <a:rPr lang="en-US"/>
              <a:t>Click to edit Master title style</a:t>
            </a:r>
            <a:endParaRPr lang="en-US" dirty="0"/>
          </a:p>
        </p:txBody>
      </p:sp>
      <p:sp>
        <p:nvSpPr>
          <p:cNvPr id="18" name="Text Placeholder 17"/>
          <p:cNvSpPr>
            <a:spLocks noGrp="1"/>
          </p:cNvSpPr>
          <p:nvPr>
            <p:ph type="body" sz="quarter" idx="10"/>
          </p:nvPr>
        </p:nvSpPr>
        <p:spPr>
          <a:xfrm>
            <a:off x="3226258" y="46233"/>
            <a:ext cx="5917743" cy="5614447"/>
          </a:xfrm>
        </p:spPr>
        <p:txBody>
          <a:bodyPr lIns="457200" tIns="914400" rIns="457200" bIns="457200"/>
          <a:lstStyle>
            <a:lvl1pPr marL="0" indent="0">
              <a:buNone/>
              <a:defRPr sz="1900">
                <a:latin typeface="Source Sans Pro"/>
              </a:defRPr>
            </a:lvl1pPr>
            <a:lvl2pPr marL="742950" indent="-285750">
              <a:buFont typeface="Arial"/>
              <a:buChar char="•"/>
              <a:defRPr sz="1900">
                <a:latin typeface="Source Sans Pro Semibold"/>
              </a:defRPr>
            </a:lvl2pPr>
            <a:lvl3pPr marL="1143000" indent="-228600">
              <a:buFont typeface="Arial"/>
              <a:buChar char="•"/>
              <a:defRPr sz="1700">
                <a:latin typeface="Source Sans Pro"/>
              </a:defRPr>
            </a:lvl3pPr>
            <a:lvl4pPr marL="1600200" indent="-228600">
              <a:buFont typeface="Arial"/>
              <a:buChar char="•"/>
              <a:defRPr sz="1500">
                <a:latin typeface="Source Sans Pro"/>
              </a:defRPr>
            </a:lvl4pPr>
            <a:lvl5pPr marL="2057400" indent="-228600">
              <a:buFont typeface="Arial"/>
              <a:buChar char="•"/>
              <a:defRPr sz="1300">
                <a:latin typeface="Source Sans Pro"/>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PDA_Icon_White.eps"/>
          <p:cNvPicPr>
            <a:picLocks noChangeAspect="1"/>
          </p:cNvPicPr>
          <p:nvPr userDrawn="1"/>
        </p:nvPicPr>
        <p:blipFill>
          <a:blip r:embed="rId3">
            <a:alphaModFix amt="6000"/>
            <a:extLst>
              <a:ext uri="{28A0092B-C50C-407E-A947-70E740481C1C}">
                <a14:useLocalDpi xmlns:a14="http://schemas.microsoft.com/office/drawing/2010/main" val="0"/>
              </a:ext>
            </a:extLst>
          </a:blip>
          <a:srcRect/>
          <a:stretch>
            <a:fillRect/>
          </a:stretch>
        </p:blipFill>
        <p:spPr bwMode="auto">
          <a:xfrm rot="16200000">
            <a:off x="-957298" y="1073595"/>
            <a:ext cx="5660679" cy="3513489"/>
          </a:xfrm>
          <a:prstGeom prst="rect">
            <a:avLst/>
          </a:prstGeom>
          <a:noFill/>
          <a:ln>
            <a:noFill/>
          </a:ln>
          <a:extLst>
            <a:ext uri="{909E8E84-426E-40DD-AFC4-6F175D3DCCD1}">
              <a14:hiddenFill xmlns:a14="http://schemas.microsoft.com/office/drawing/2010/main">
                <a:solidFill>
                  <a:srgbClr val="FFFFFF">
                    <a:alpha val="3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488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Photo Slide 1">
    <p:spTree>
      <p:nvGrpSpPr>
        <p:cNvPr id="1" name=""/>
        <p:cNvGrpSpPr/>
        <p:nvPr/>
      </p:nvGrpSpPr>
      <p:grpSpPr>
        <a:xfrm>
          <a:off x="0" y="0"/>
          <a:ext cx="0" cy="0"/>
          <a:chOff x="0" y="0"/>
          <a:chExt cx="0" cy="0"/>
        </a:xfrm>
      </p:grpSpPr>
      <p:sp>
        <p:nvSpPr>
          <p:cNvPr id="22" name="Content Placeholder 21"/>
          <p:cNvSpPr>
            <a:spLocks noGrp="1"/>
          </p:cNvSpPr>
          <p:nvPr>
            <p:ph sz="quarter" idx="12"/>
          </p:nvPr>
        </p:nvSpPr>
        <p:spPr>
          <a:xfrm>
            <a:off x="3742102" y="4518678"/>
            <a:ext cx="2403895" cy="2024632"/>
          </a:xfrm>
        </p:spPr>
        <p:txBody>
          <a:bodyPr/>
          <a:lstStyle>
            <a:lvl1pPr marL="0" indent="0">
              <a:buNone/>
              <a:defRPr sz="1400" b="1" i="0" cap="all">
                <a:latin typeface="Source Sans Pro"/>
              </a:defRPr>
            </a:lvl1pPr>
            <a:lvl2pPr marL="623888" indent="-166688">
              <a:buFont typeface="Arial"/>
              <a:buChar char="•"/>
              <a:defRPr sz="1400">
                <a:latin typeface="Source Sans Pro"/>
              </a:defRPr>
            </a:lvl2pPr>
            <a:lvl3pPr marL="914400" indent="0">
              <a:buFont typeface="Arial"/>
              <a:buNone/>
              <a:defRPr sz="1400">
                <a:latin typeface="Source Sans Pro"/>
              </a:defRPr>
            </a:lvl3pPr>
            <a:lvl4pPr marL="1371600" indent="0">
              <a:buNone/>
              <a:defRPr sz="1400">
                <a:latin typeface="Source Sans Pro"/>
              </a:defRPr>
            </a:lvl4pPr>
            <a:lvl5pPr marL="1828800" indent="0">
              <a:buNone/>
              <a:defRPr sz="1400">
                <a:latin typeface="Source Sans Pro"/>
              </a:defRPr>
            </a:lvl5pPr>
          </a:lstStyle>
          <a:p>
            <a:pPr lvl="0"/>
            <a:r>
              <a:rPr lang="en-US"/>
              <a:t>Click to edit Master text styles</a:t>
            </a:r>
          </a:p>
          <a:p>
            <a:pPr lvl="1"/>
            <a:r>
              <a:rPr lang="en-US"/>
              <a:t>Second level</a:t>
            </a:r>
          </a:p>
        </p:txBody>
      </p:sp>
      <p:sp>
        <p:nvSpPr>
          <p:cNvPr id="12" name="Rectangle 11"/>
          <p:cNvSpPr/>
          <p:nvPr userDrawn="1"/>
        </p:nvSpPr>
        <p:spPr bwMode="auto">
          <a:xfrm>
            <a:off x="499931" y="1"/>
            <a:ext cx="2726327" cy="5660679"/>
          </a:xfrm>
          <a:prstGeom prst="rect">
            <a:avLst/>
          </a:prstGeom>
          <a:solidFill>
            <a:srgbClr val="005294"/>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 name="Picture 9" descr="APDA_LogoTag_RGB_l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931" y="5945901"/>
            <a:ext cx="2726327" cy="63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499931" y="46232"/>
            <a:ext cx="2726327" cy="5590278"/>
          </a:xfrm>
        </p:spPr>
        <p:txBody>
          <a:bodyPr lIns="274320" tIns="457200" rIns="274320" bIns="457200" anchor="t" anchorCtr="0">
            <a:normAutofit/>
          </a:bodyPr>
          <a:lstStyle>
            <a:lvl1pPr algn="ctr">
              <a:defRPr sz="1600" b="0" i="0" cap="all"/>
            </a:lvl1pPr>
          </a:lstStyle>
          <a:p>
            <a:r>
              <a:rPr lang="en-US"/>
              <a:t>Click to edit Master title style</a:t>
            </a:r>
            <a:endParaRPr lang="en-US" dirty="0"/>
          </a:p>
        </p:txBody>
      </p:sp>
      <p:pic>
        <p:nvPicPr>
          <p:cNvPr id="16" name="Picture 15" descr="APDA_Icon_White.eps"/>
          <p:cNvPicPr>
            <a:picLocks noChangeAspect="1"/>
          </p:cNvPicPr>
          <p:nvPr userDrawn="1"/>
        </p:nvPicPr>
        <p:blipFill>
          <a:blip r:embed="rId3">
            <a:alphaModFix amt="6000"/>
            <a:extLst>
              <a:ext uri="{28A0092B-C50C-407E-A947-70E740481C1C}">
                <a14:useLocalDpi xmlns:a14="http://schemas.microsoft.com/office/drawing/2010/main" val="0"/>
              </a:ext>
            </a:extLst>
          </a:blip>
          <a:srcRect/>
          <a:stretch>
            <a:fillRect/>
          </a:stretch>
        </p:blipFill>
        <p:spPr bwMode="auto">
          <a:xfrm rot="16200000">
            <a:off x="-957298" y="1073595"/>
            <a:ext cx="5660679" cy="3513489"/>
          </a:xfrm>
          <a:prstGeom prst="rect">
            <a:avLst/>
          </a:prstGeom>
          <a:noFill/>
          <a:ln>
            <a:noFill/>
          </a:ln>
          <a:extLst>
            <a:ext uri="{909E8E84-426E-40DD-AFC4-6F175D3DCCD1}">
              <a14:hiddenFill xmlns:a14="http://schemas.microsoft.com/office/drawing/2010/main">
                <a:solidFill>
                  <a:srgbClr val="FFFFFF">
                    <a:alpha val="3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1"/>
          <p:cNvSpPr>
            <a:spLocks noGrp="1"/>
          </p:cNvSpPr>
          <p:nvPr>
            <p:ph sz="quarter" idx="13"/>
          </p:nvPr>
        </p:nvSpPr>
        <p:spPr>
          <a:xfrm>
            <a:off x="6259569" y="4518678"/>
            <a:ext cx="2403895" cy="2024632"/>
          </a:xfrm>
        </p:spPr>
        <p:txBody>
          <a:bodyPr/>
          <a:lstStyle>
            <a:lvl1pPr marL="0" indent="0">
              <a:buNone/>
              <a:defRPr sz="1400" b="1" i="0" cap="all">
                <a:latin typeface="Source Sans Pro"/>
              </a:defRPr>
            </a:lvl1pPr>
            <a:lvl2pPr marL="623888" indent="-166688">
              <a:buFont typeface="Arial"/>
              <a:buChar char="•"/>
              <a:defRPr sz="1400">
                <a:latin typeface="Source Sans Pro"/>
              </a:defRPr>
            </a:lvl2pPr>
            <a:lvl3pPr marL="1200150" indent="-285750">
              <a:buFont typeface="Arial"/>
              <a:buChar char="•"/>
              <a:defRPr sz="1400"/>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3" name="Picture Placeholder 2"/>
          <p:cNvSpPr>
            <a:spLocks noGrp="1"/>
          </p:cNvSpPr>
          <p:nvPr>
            <p:ph type="pic" sz="quarter" idx="14"/>
          </p:nvPr>
        </p:nvSpPr>
        <p:spPr>
          <a:xfrm>
            <a:off x="3742212" y="457689"/>
            <a:ext cx="4921251" cy="3925888"/>
          </a:xfrm>
        </p:spPr>
        <p:txBody>
          <a:bodyPr/>
          <a:lstStyle/>
          <a:p>
            <a:r>
              <a:rPr lang="en-US" dirty="0"/>
              <a:t>Click icon to add picture</a:t>
            </a:r>
          </a:p>
        </p:txBody>
      </p:sp>
    </p:spTree>
    <p:extLst>
      <p:ext uri="{BB962C8B-B14F-4D97-AF65-F5344CB8AC3E}">
        <p14:creationId xmlns:p14="http://schemas.microsoft.com/office/powerpoint/2010/main" val="333105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Photo Slide 2">
    <p:spTree>
      <p:nvGrpSpPr>
        <p:cNvPr id="1" name=""/>
        <p:cNvGrpSpPr/>
        <p:nvPr/>
      </p:nvGrpSpPr>
      <p:grpSpPr>
        <a:xfrm>
          <a:off x="0" y="0"/>
          <a:ext cx="0" cy="0"/>
          <a:chOff x="0" y="0"/>
          <a:chExt cx="0" cy="0"/>
        </a:xfrm>
      </p:grpSpPr>
      <p:sp>
        <p:nvSpPr>
          <p:cNvPr id="9" name="Rectangle 8"/>
          <p:cNvSpPr/>
          <p:nvPr/>
        </p:nvSpPr>
        <p:spPr>
          <a:xfrm>
            <a:off x="0" y="0"/>
            <a:ext cx="9144000" cy="1143000"/>
          </a:xfrm>
          <a:prstGeom prst="rect">
            <a:avLst/>
          </a:prstGeom>
          <a:solidFill>
            <a:srgbClr val="0052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 Placeholder 9"/>
          <p:cNvSpPr>
            <a:spLocks noGrp="1"/>
          </p:cNvSpPr>
          <p:nvPr>
            <p:ph type="body" sz="quarter" idx="11"/>
          </p:nvPr>
        </p:nvSpPr>
        <p:spPr>
          <a:xfrm>
            <a:off x="4733614" y="5353037"/>
            <a:ext cx="4124637" cy="282575"/>
          </a:xfrm>
        </p:spPr>
        <p:txBody>
          <a:bodyPr lIns="0" rIns="0"/>
          <a:lstStyle>
            <a:lvl1pPr marL="0" indent="0">
              <a:buNone/>
              <a:defRPr sz="1200" b="0" i="1">
                <a:latin typeface="Source Sans Pro"/>
              </a:defRPr>
            </a:lvl1pPr>
          </a:lstStyle>
          <a:p>
            <a:pPr lvl="0"/>
            <a:r>
              <a:rPr lang="en-US"/>
              <a:t>Click to edit Master text styles</a:t>
            </a:r>
          </a:p>
        </p:txBody>
      </p:sp>
      <p:sp>
        <p:nvSpPr>
          <p:cNvPr id="11" name="Text Placeholder 9"/>
          <p:cNvSpPr>
            <a:spLocks noGrp="1"/>
          </p:cNvSpPr>
          <p:nvPr>
            <p:ph type="body" sz="quarter" idx="12"/>
          </p:nvPr>
        </p:nvSpPr>
        <p:spPr>
          <a:xfrm>
            <a:off x="457200" y="5353037"/>
            <a:ext cx="4124013" cy="282575"/>
          </a:xfrm>
        </p:spPr>
        <p:txBody>
          <a:bodyPr lIns="0" rIns="0"/>
          <a:lstStyle>
            <a:lvl1pPr marL="0" indent="0">
              <a:buNone/>
              <a:defRPr sz="1200" b="0" i="1">
                <a:latin typeface="Source Sans Pro"/>
              </a:defRPr>
            </a:lvl1pPr>
          </a:lstStyle>
          <a:p>
            <a:pPr lvl="0"/>
            <a:r>
              <a:rPr lang="en-US"/>
              <a:t>Click to edit Master text styles</a:t>
            </a:r>
          </a:p>
        </p:txBody>
      </p:sp>
      <p:sp>
        <p:nvSpPr>
          <p:cNvPr id="15" name="Title 1"/>
          <p:cNvSpPr>
            <a:spLocks noGrp="1"/>
          </p:cNvSpPr>
          <p:nvPr>
            <p:ph type="title"/>
          </p:nvPr>
        </p:nvSpPr>
        <p:spPr>
          <a:xfrm>
            <a:off x="0" y="1"/>
            <a:ext cx="9144000" cy="1143000"/>
          </a:xfrm>
          <a:noFill/>
        </p:spPr>
        <p:txBody>
          <a:bodyPr lIns="457200" rIns="457200">
            <a:normAutofit/>
          </a:bodyPr>
          <a:lstStyle>
            <a:lvl1pPr algn="l">
              <a:defRPr sz="1600" cap="all"/>
            </a:lvl1pPr>
          </a:lstStyle>
          <a:p>
            <a:r>
              <a:rPr lang="en-US"/>
              <a:t>Click to edit Master title style</a:t>
            </a:r>
            <a:endParaRPr lang="en-US" dirty="0"/>
          </a:p>
        </p:txBody>
      </p:sp>
      <p:pic>
        <p:nvPicPr>
          <p:cNvPr id="20" name="Picture 19" descr="APDA_Icon_White.eps"/>
          <p:cNvPicPr>
            <a:picLocks noChangeAspect="1"/>
          </p:cNvPicPr>
          <p:nvPr userDrawn="1"/>
        </p:nvPicPr>
        <p:blipFill>
          <a:blip r:embed="rId2">
            <a:alphaModFix amt="6000"/>
            <a:extLst>
              <a:ext uri="{28A0092B-C50C-407E-A947-70E740481C1C}">
                <a14:useLocalDpi xmlns:a14="http://schemas.microsoft.com/office/drawing/2010/main" val="0"/>
              </a:ext>
            </a:extLst>
          </a:blip>
          <a:srcRect/>
          <a:stretch>
            <a:fillRect/>
          </a:stretch>
        </p:blipFill>
        <p:spPr bwMode="auto">
          <a:xfrm>
            <a:off x="3708010" y="80525"/>
            <a:ext cx="1727983" cy="1072529"/>
          </a:xfrm>
          <a:prstGeom prst="rect">
            <a:avLst/>
          </a:prstGeom>
          <a:noFill/>
          <a:ln>
            <a:noFill/>
          </a:ln>
          <a:extLst>
            <a:ext uri="{909E8E84-426E-40DD-AFC4-6F175D3DCCD1}">
              <a14:hiddenFill xmlns:a14="http://schemas.microsoft.com/office/drawing/2010/main">
                <a:solidFill>
                  <a:srgbClr val="FFFFFF">
                    <a:alpha val="3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PDA_Icon_White.eps"/>
          <p:cNvPicPr>
            <a:picLocks noChangeAspect="1"/>
          </p:cNvPicPr>
          <p:nvPr userDrawn="1"/>
        </p:nvPicPr>
        <p:blipFill>
          <a:blip r:embed="rId2">
            <a:alphaModFix amt="6000"/>
            <a:extLst>
              <a:ext uri="{28A0092B-C50C-407E-A947-70E740481C1C}">
                <a14:useLocalDpi xmlns:a14="http://schemas.microsoft.com/office/drawing/2010/main" val="0"/>
              </a:ext>
            </a:extLst>
          </a:blip>
          <a:srcRect/>
          <a:stretch>
            <a:fillRect/>
          </a:stretch>
        </p:blipFill>
        <p:spPr bwMode="auto">
          <a:xfrm>
            <a:off x="1813682" y="80525"/>
            <a:ext cx="1727983" cy="1072529"/>
          </a:xfrm>
          <a:prstGeom prst="rect">
            <a:avLst/>
          </a:prstGeom>
          <a:noFill/>
          <a:ln>
            <a:noFill/>
          </a:ln>
          <a:extLst>
            <a:ext uri="{909E8E84-426E-40DD-AFC4-6F175D3DCCD1}">
              <a14:hiddenFill xmlns:a14="http://schemas.microsoft.com/office/drawing/2010/main">
                <a:solidFill>
                  <a:srgbClr val="FFFFFF">
                    <a:alpha val="3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APDA_Icon_White.eps"/>
          <p:cNvPicPr>
            <a:picLocks noChangeAspect="1"/>
          </p:cNvPicPr>
          <p:nvPr userDrawn="1"/>
        </p:nvPicPr>
        <p:blipFill>
          <a:blip r:embed="rId2">
            <a:alphaModFix amt="6000"/>
            <a:extLst>
              <a:ext uri="{28A0092B-C50C-407E-A947-70E740481C1C}">
                <a14:useLocalDpi xmlns:a14="http://schemas.microsoft.com/office/drawing/2010/main" val="0"/>
              </a:ext>
            </a:extLst>
          </a:blip>
          <a:srcRect/>
          <a:stretch>
            <a:fillRect/>
          </a:stretch>
        </p:blipFill>
        <p:spPr bwMode="auto">
          <a:xfrm>
            <a:off x="-98640" y="80525"/>
            <a:ext cx="1727983" cy="1072529"/>
          </a:xfrm>
          <a:prstGeom prst="rect">
            <a:avLst/>
          </a:prstGeom>
          <a:noFill/>
          <a:ln>
            <a:noFill/>
          </a:ln>
          <a:extLst>
            <a:ext uri="{909E8E84-426E-40DD-AFC4-6F175D3DCCD1}">
              <a14:hiddenFill xmlns:a14="http://schemas.microsoft.com/office/drawing/2010/main">
                <a:solidFill>
                  <a:srgbClr val="FFFFFF">
                    <a:alpha val="3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APDA_Icon_White.eps"/>
          <p:cNvPicPr>
            <a:picLocks noChangeAspect="1"/>
          </p:cNvPicPr>
          <p:nvPr userDrawn="1"/>
        </p:nvPicPr>
        <p:blipFill>
          <a:blip r:embed="rId2">
            <a:alphaModFix amt="6000"/>
            <a:extLst>
              <a:ext uri="{28A0092B-C50C-407E-A947-70E740481C1C}">
                <a14:useLocalDpi xmlns:a14="http://schemas.microsoft.com/office/drawing/2010/main" val="0"/>
              </a:ext>
            </a:extLst>
          </a:blip>
          <a:srcRect/>
          <a:stretch>
            <a:fillRect/>
          </a:stretch>
        </p:blipFill>
        <p:spPr bwMode="auto">
          <a:xfrm>
            <a:off x="7514435" y="80525"/>
            <a:ext cx="1727983" cy="1072529"/>
          </a:xfrm>
          <a:prstGeom prst="rect">
            <a:avLst/>
          </a:prstGeom>
          <a:noFill/>
          <a:ln>
            <a:noFill/>
          </a:ln>
          <a:extLst>
            <a:ext uri="{909E8E84-426E-40DD-AFC4-6F175D3DCCD1}">
              <a14:hiddenFill xmlns:a14="http://schemas.microsoft.com/office/drawing/2010/main">
                <a:solidFill>
                  <a:srgbClr val="FFFFFF">
                    <a:alpha val="3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APDA_Icon_White.eps"/>
          <p:cNvPicPr>
            <a:picLocks noChangeAspect="1"/>
          </p:cNvPicPr>
          <p:nvPr userDrawn="1"/>
        </p:nvPicPr>
        <p:blipFill>
          <a:blip r:embed="rId2">
            <a:alphaModFix amt="6000"/>
            <a:extLst>
              <a:ext uri="{28A0092B-C50C-407E-A947-70E740481C1C}">
                <a14:useLocalDpi xmlns:a14="http://schemas.microsoft.com/office/drawing/2010/main" val="0"/>
              </a:ext>
            </a:extLst>
          </a:blip>
          <a:srcRect/>
          <a:stretch>
            <a:fillRect/>
          </a:stretch>
        </p:blipFill>
        <p:spPr bwMode="auto">
          <a:xfrm>
            <a:off x="5602114" y="80525"/>
            <a:ext cx="1727983" cy="1072529"/>
          </a:xfrm>
          <a:prstGeom prst="rect">
            <a:avLst/>
          </a:prstGeom>
          <a:noFill/>
          <a:ln>
            <a:noFill/>
          </a:ln>
          <a:extLst>
            <a:ext uri="{909E8E84-426E-40DD-AFC4-6F175D3DCCD1}">
              <a14:hiddenFill xmlns:a14="http://schemas.microsoft.com/office/drawing/2010/main">
                <a:solidFill>
                  <a:srgbClr val="FFFFFF">
                    <a:alpha val="3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3"/>
          <p:cNvSpPr>
            <a:spLocks noGrp="1"/>
          </p:cNvSpPr>
          <p:nvPr>
            <p:ph type="pic" sz="quarter" idx="13"/>
          </p:nvPr>
        </p:nvSpPr>
        <p:spPr>
          <a:xfrm>
            <a:off x="457200" y="1623999"/>
            <a:ext cx="4124325" cy="3729038"/>
          </a:xfrm>
        </p:spPr>
        <p:txBody>
          <a:bodyPr/>
          <a:lstStyle/>
          <a:p>
            <a:r>
              <a:rPr lang="en-US" dirty="0"/>
              <a:t>Click icon to add picture</a:t>
            </a:r>
          </a:p>
        </p:txBody>
      </p:sp>
      <p:sp>
        <p:nvSpPr>
          <p:cNvPr id="30" name="Picture Placeholder 3"/>
          <p:cNvSpPr>
            <a:spLocks noGrp="1"/>
          </p:cNvSpPr>
          <p:nvPr>
            <p:ph type="pic" sz="quarter" idx="14"/>
          </p:nvPr>
        </p:nvSpPr>
        <p:spPr>
          <a:xfrm>
            <a:off x="4733926" y="1623999"/>
            <a:ext cx="4124325" cy="3729038"/>
          </a:xfrm>
        </p:spPr>
        <p:txBody>
          <a:bodyPr/>
          <a:lstStyle/>
          <a:p>
            <a:r>
              <a:rPr lang="en-US" dirty="0"/>
              <a:t>Click icon to add picture</a:t>
            </a:r>
          </a:p>
        </p:txBody>
      </p:sp>
      <p:pic>
        <p:nvPicPr>
          <p:cNvPr id="13" name="Picture 9" descr="APDA_LogoTag_RGB_l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931" y="5945901"/>
            <a:ext cx="2726327" cy="63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813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hart/Photo Slide 2">
    <p:spTree>
      <p:nvGrpSpPr>
        <p:cNvPr id="1" name=""/>
        <p:cNvGrpSpPr/>
        <p:nvPr/>
      </p:nvGrpSpPr>
      <p:grpSpPr>
        <a:xfrm>
          <a:off x="0" y="0"/>
          <a:ext cx="0" cy="0"/>
          <a:chOff x="0" y="0"/>
          <a:chExt cx="0" cy="0"/>
        </a:xfrm>
      </p:grpSpPr>
      <p:sp>
        <p:nvSpPr>
          <p:cNvPr id="14" name="Text Placeholder 17"/>
          <p:cNvSpPr>
            <a:spLocks noGrp="1"/>
          </p:cNvSpPr>
          <p:nvPr>
            <p:ph type="body" sz="quarter" idx="10" hasCustomPrompt="1"/>
          </p:nvPr>
        </p:nvSpPr>
        <p:spPr>
          <a:xfrm>
            <a:off x="499931" y="1250576"/>
            <a:ext cx="8267551" cy="5255732"/>
          </a:xfrm>
        </p:spPr>
        <p:txBody>
          <a:bodyPr lIns="457200" tIns="182880" rIns="457200" bIns="457200"/>
          <a:lstStyle>
            <a:lvl1pPr marL="0" indent="0" algn="l">
              <a:buNone/>
              <a:defRPr sz="2400">
                <a:latin typeface="Source Sans Pro"/>
              </a:defRPr>
            </a:lvl1pPr>
            <a:lvl2pPr marL="742950" indent="-285750">
              <a:buFont typeface="Arial"/>
              <a:buChar char="•"/>
              <a:defRPr sz="2200">
                <a:latin typeface="Source Sans Pro Semibold"/>
              </a:defRPr>
            </a:lvl2pPr>
            <a:lvl3pPr marL="1143000" indent="-228600">
              <a:buFont typeface="Arial"/>
              <a:buChar char="•"/>
              <a:defRPr sz="2000">
                <a:latin typeface="Source Sans Pro"/>
              </a:defRPr>
            </a:lvl3pPr>
            <a:lvl4pPr marL="1600200" indent="-228600">
              <a:buFont typeface="Arial"/>
              <a:buChar char="•"/>
              <a:defRPr sz="1800">
                <a:latin typeface="Source Sans Pro"/>
              </a:defRPr>
            </a:lvl4pPr>
            <a:lvl5pPr marL="2057400" indent="-228600">
              <a:buFont typeface="Arial"/>
              <a:buChar char="•"/>
              <a:defRPr sz="1300">
                <a:latin typeface="Source Sans P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D71C7532-A2A5-4FC4-BB16-BED6AA94187E}"/>
              </a:ext>
            </a:extLst>
          </p:cNvPr>
          <p:cNvSpPr/>
          <p:nvPr userDrawn="1"/>
        </p:nvSpPr>
        <p:spPr>
          <a:xfrm>
            <a:off x="0" y="0"/>
            <a:ext cx="9144000" cy="1143000"/>
          </a:xfrm>
          <a:prstGeom prst="rect">
            <a:avLst/>
          </a:prstGeom>
          <a:solidFill>
            <a:srgbClr val="0052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itle 1">
            <a:extLst>
              <a:ext uri="{FF2B5EF4-FFF2-40B4-BE49-F238E27FC236}">
                <a16:creationId xmlns:a16="http://schemas.microsoft.com/office/drawing/2014/main" id="{4B2DF3BE-06AC-49FE-851D-0F18B48128E0}"/>
              </a:ext>
            </a:extLst>
          </p:cNvPr>
          <p:cNvSpPr>
            <a:spLocks noGrp="1"/>
          </p:cNvSpPr>
          <p:nvPr>
            <p:ph type="title"/>
          </p:nvPr>
        </p:nvSpPr>
        <p:spPr>
          <a:xfrm>
            <a:off x="0" y="1"/>
            <a:ext cx="9144000" cy="1143000"/>
          </a:xfrm>
          <a:noFill/>
        </p:spPr>
        <p:txBody>
          <a:bodyPr lIns="457200" rIns="457200">
            <a:normAutofit/>
          </a:bodyPr>
          <a:lstStyle>
            <a:lvl1pPr algn="l">
              <a:defRPr sz="2800" cap="all"/>
            </a:lvl1pPr>
          </a:lstStyle>
          <a:p>
            <a:r>
              <a:rPr lang="en-US" dirty="0"/>
              <a:t>Click to edit Master title style</a:t>
            </a:r>
          </a:p>
        </p:txBody>
      </p:sp>
      <p:grpSp>
        <p:nvGrpSpPr>
          <p:cNvPr id="12" name="Group 11">
            <a:extLst>
              <a:ext uri="{FF2B5EF4-FFF2-40B4-BE49-F238E27FC236}">
                <a16:creationId xmlns:a16="http://schemas.microsoft.com/office/drawing/2014/main" id="{CA03F7B8-C41C-457F-97E0-CF5D26D67AD0}"/>
              </a:ext>
            </a:extLst>
          </p:cNvPr>
          <p:cNvGrpSpPr/>
          <p:nvPr userDrawn="1"/>
        </p:nvGrpSpPr>
        <p:grpSpPr>
          <a:xfrm>
            <a:off x="-197057" y="22673"/>
            <a:ext cx="9341057" cy="1086283"/>
            <a:chOff x="-98640" y="66770"/>
            <a:chExt cx="9341057" cy="1086283"/>
          </a:xfrm>
        </p:grpSpPr>
        <p:pic>
          <p:nvPicPr>
            <p:cNvPr id="13" name="Picture 12" descr="APDA_Icon_White.eps">
              <a:extLst>
                <a:ext uri="{FF2B5EF4-FFF2-40B4-BE49-F238E27FC236}">
                  <a16:creationId xmlns:a16="http://schemas.microsoft.com/office/drawing/2014/main" id="{AF66202D-621A-4DCC-A18C-BAC92D0F41D4}"/>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rcRect/>
            <a:stretch>
              <a:fillRect/>
            </a:stretch>
          </p:blipFill>
          <p:spPr bwMode="auto">
            <a:xfrm>
              <a:off x="3708009" y="80524"/>
              <a:ext cx="1727982" cy="1072529"/>
            </a:xfrm>
            <a:prstGeom prst="rect">
              <a:avLst/>
            </a:prstGeom>
            <a:noFill/>
            <a:ln>
              <a:noFill/>
            </a:ln>
            <a:extLst>
              <a:ext uri="{909E8E84-426E-40DD-AFC4-6F175D3DCCD1}">
                <a14:hiddenFill xmlns:a14="http://schemas.microsoft.com/office/drawing/2010/main">
                  <a:solidFill>
                    <a:srgbClr val="FFFFFF">
                      <a:alpha val="3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PDA_Icon_White.eps">
              <a:extLst>
                <a:ext uri="{FF2B5EF4-FFF2-40B4-BE49-F238E27FC236}">
                  <a16:creationId xmlns:a16="http://schemas.microsoft.com/office/drawing/2014/main" id="{B019C8F7-BD89-4F7A-8A6B-76A81475CA60}"/>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rcRect/>
            <a:stretch>
              <a:fillRect/>
            </a:stretch>
          </p:blipFill>
          <p:spPr bwMode="auto">
            <a:xfrm>
              <a:off x="1813681" y="80524"/>
              <a:ext cx="1727982" cy="1072529"/>
            </a:xfrm>
            <a:prstGeom prst="rect">
              <a:avLst/>
            </a:prstGeom>
            <a:noFill/>
            <a:ln>
              <a:noFill/>
            </a:ln>
            <a:extLst>
              <a:ext uri="{909E8E84-426E-40DD-AFC4-6F175D3DCCD1}">
                <a14:hiddenFill xmlns:a14="http://schemas.microsoft.com/office/drawing/2010/main">
                  <a:solidFill>
                    <a:srgbClr val="FFFFFF">
                      <a:alpha val="3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PDA_Icon_White.eps">
              <a:extLst>
                <a:ext uri="{FF2B5EF4-FFF2-40B4-BE49-F238E27FC236}">
                  <a16:creationId xmlns:a16="http://schemas.microsoft.com/office/drawing/2014/main" id="{456ADA2A-3FB2-4286-A75E-926C73A8DCBB}"/>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rcRect/>
            <a:stretch>
              <a:fillRect/>
            </a:stretch>
          </p:blipFill>
          <p:spPr bwMode="auto">
            <a:xfrm>
              <a:off x="-98640" y="80524"/>
              <a:ext cx="1727982" cy="1072529"/>
            </a:xfrm>
            <a:prstGeom prst="rect">
              <a:avLst/>
            </a:prstGeom>
            <a:noFill/>
            <a:ln>
              <a:noFill/>
            </a:ln>
            <a:extLst>
              <a:ext uri="{909E8E84-426E-40DD-AFC4-6F175D3DCCD1}">
                <a14:hiddenFill xmlns:a14="http://schemas.microsoft.com/office/drawing/2010/main">
                  <a:solidFill>
                    <a:srgbClr val="FFFFFF">
                      <a:alpha val="3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PDA_Icon_White.eps">
              <a:extLst>
                <a:ext uri="{FF2B5EF4-FFF2-40B4-BE49-F238E27FC236}">
                  <a16:creationId xmlns:a16="http://schemas.microsoft.com/office/drawing/2014/main" id="{F2DFDE5E-04A9-4F51-9CF7-D56861571060}"/>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rcRect/>
            <a:stretch>
              <a:fillRect/>
            </a:stretch>
          </p:blipFill>
          <p:spPr bwMode="auto">
            <a:xfrm>
              <a:off x="7514435" y="80524"/>
              <a:ext cx="1727982" cy="1072529"/>
            </a:xfrm>
            <a:prstGeom prst="rect">
              <a:avLst/>
            </a:prstGeom>
            <a:noFill/>
            <a:ln>
              <a:noFill/>
            </a:ln>
            <a:extLst>
              <a:ext uri="{909E8E84-426E-40DD-AFC4-6F175D3DCCD1}">
                <a14:hiddenFill xmlns:a14="http://schemas.microsoft.com/office/drawing/2010/main">
                  <a:solidFill>
                    <a:srgbClr val="FFFFFF">
                      <a:alpha val="3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PDA_Icon_White.eps">
              <a:extLst>
                <a:ext uri="{FF2B5EF4-FFF2-40B4-BE49-F238E27FC236}">
                  <a16:creationId xmlns:a16="http://schemas.microsoft.com/office/drawing/2014/main" id="{329DD0E0-BC81-4E9A-A0F6-5948C01BAC98}"/>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rcRect/>
            <a:stretch>
              <a:fillRect/>
            </a:stretch>
          </p:blipFill>
          <p:spPr bwMode="auto">
            <a:xfrm>
              <a:off x="5602114" y="80524"/>
              <a:ext cx="1727982" cy="1072529"/>
            </a:xfrm>
            <a:prstGeom prst="rect">
              <a:avLst/>
            </a:prstGeom>
            <a:noFill/>
            <a:ln>
              <a:noFill/>
            </a:ln>
            <a:extLst>
              <a:ext uri="{909E8E84-426E-40DD-AFC4-6F175D3DCCD1}">
                <a14:hiddenFill xmlns:a14="http://schemas.microsoft.com/office/drawing/2010/main">
                  <a:solidFill>
                    <a:srgbClr val="FFFFFF">
                      <a:alpha val="3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PDA_Icon_White.eps">
              <a:extLst>
                <a:ext uri="{FF2B5EF4-FFF2-40B4-BE49-F238E27FC236}">
                  <a16:creationId xmlns:a16="http://schemas.microsoft.com/office/drawing/2014/main" id="{593AD706-A699-4181-8A7A-23FBB533FE9C}"/>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rcRect/>
            <a:stretch>
              <a:fillRect/>
            </a:stretch>
          </p:blipFill>
          <p:spPr bwMode="auto">
            <a:xfrm>
              <a:off x="1813904" y="66770"/>
              <a:ext cx="1727982" cy="1072529"/>
            </a:xfrm>
            <a:prstGeom prst="rect">
              <a:avLst/>
            </a:prstGeom>
            <a:noFill/>
            <a:ln>
              <a:noFill/>
            </a:ln>
            <a:extLst>
              <a:ext uri="{909E8E84-426E-40DD-AFC4-6F175D3DCCD1}">
                <a14:hiddenFill xmlns:a14="http://schemas.microsoft.com/office/drawing/2010/main">
                  <a:solidFill>
                    <a:srgbClr val="FFFFFF">
                      <a:alpha val="3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PDA_Icon_White.eps">
              <a:extLst>
                <a:ext uri="{FF2B5EF4-FFF2-40B4-BE49-F238E27FC236}">
                  <a16:creationId xmlns:a16="http://schemas.microsoft.com/office/drawing/2014/main" id="{3AF4A549-A0D9-4AFA-B312-77BCDAD5119C}"/>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rcRect/>
            <a:stretch>
              <a:fillRect/>
            </a:stretch>
          </p:blipFill>
          <p:spPr bwMode="auto">
            <a:xfrm>
              <a:off x="-98417" y="66770"/>
              <a:ext cx="1727982" cy="1072529"/>
            </a:xfrm>
            <a:prstGeom prst="rect">
              <a:avLst/>
            </a:prstGeom>
            <a:noFill/>
            <a:ln>
              <a:noFill/>
            </a:ln>
            <a:extLst>
              <a:ext uri="{909E8E84-426E-40DD-AFC4-6F175D3DCCD1}">
                <a14:hiddenFill xmlns:a14="http://schemas.microsoft.com/office/drawing/2010/main">
                  <a:solidFill>
                    <a:srgbClr val="FFFFFF">
                      <a:alpha val="3000"/>
                    </a:srgbClr>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082024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54D554D9-2264-F843-915A-BFF8BE34C36F}" type="datetimeFigureOut">
              <a:rPr lang="en-US"/>
              <a:pPr>
                <a:defRPr/>
              </a:pPr>
              <a:t>7/24/2020</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EABBFA2F-9CBE-A54B-9044-34635FCE4D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3" r:id="rId2"/>
    <p:sldLayoutId id="2147483675" r:id="rId3"/>
    <p:sldLayoutId id="2147483674" r:id="rId4"/>
    <p:sldLayoutId id="2147483672" r:id="rId5"/>
    <p:sldLayoutId id="2147483676" r:id="rId6"/>
  </p:sldLayoutIdLst>
  <p:txStyles>
    <p:titleStyle>
      <a:lvl1pPr algn="ctr" defTabSz="457200" rtl="0" eaLnBrk="1" fontAlgn="base" hangingPunct="1">
        <a:spcBef>
          <a:spcPct val="0"/>
        </a:spcBef>
        <a:spcAft>
          <a:spcPct val="0"/>
        </a:spcAft>
        <a:defRPr sz="3600" kern="1200">
          <a:solidFill>
            <a:schemeClr val="bg1"/>
          </a:solidFill>
          <a:latin typeface="Montserrat Light"/>
          <a:ea typeface="ＭＳ Ｐゴシック" charset="0"/>
          <a:cs typeface="ＭＳ Ｐゴシック" charset="0"/>
        </a:defRPr>
      </a:lvl1pPr>
      <a:lvl2pPr algn="ctr" defTabSz="457200" rtl="0" eaLnBrk="1" fontAlgn="base" hangingPunct="1">
        <a:spcBef>
          <a:spcPct val="0"/>
        </a:spcBef>
        <a:spcAft>
          <a:spcPct val="0"/>
        </a:spcAft>
        <a:defRPr sz="3600">
          <a:solidFill>
            <a:schemeClr val="bg1"/>
          </a:solidFill>
          <a:latin typeface="Montserrat Light" charset="0"/>
          <a:ea typeface="ＭＳ Ｐゴシック" charset="0"/>
          <a:cs typeface="ＭＳ Ｐゴシック" charset="0"/>
        </a:defRPr>
      </a:lvl2pPr>
      <a:lvl3pPr algn="ctr" defTabSz="457200" rtl="0" eaLnBrk="1" fontAlgn="base" hangingPunct="1">
        <a:spcBef>
          <a:spcPct val="0"/>
        </a:spcBef>
        <a:spcAft>
          <a:spcPct val="0"/>
        </a:spcAft>
        <a:defRPr sz="3600">
          <a:solidFill>
            <a:schemeClr val="bg1"/>
          </a:solidFill>
          <a:latin typeface="Montserrat Light" charset="0"/>
          <a:ea typeface="ＭＳ Ｐゴシック" charset="0"/>
          <a:cs typeface="ＭＳ Ｐゴシック" charset="0"/>
        </a:defRPr>
      </a:lvl3pPr>
      <a:lvl4pPr algn="ctr" defTabSz="457200" rtl="0" eaLnBrk="1" fontAlgn="base" hangingPunct="1">
        <a:spcBef>
          <a:spcPct val="0"/>
        </a:spcBef>
        <a:spcAft>
          <a:spcPct val="0"/>
        </a:spcAft>
        <a:defRPr sz="3600">
          <a:solidFill>
            <a:schemeClr val="bg1"/>
          </a:solidFill>
          <a:latin typeface="Montserrat Light" charset="0"/>
          <a:ea typeface="ＭＳ Ｐゴシック" charset="0"/>
          <a:cs typeface="ＭＳ Ｐゴシック" charset="0"/>
        </a:defRPr>
      </a:lvl4pPr>
      <a:lvl5pPr algn="ctr" defTabSz="457200" rtl="0" eaLnBrk="1" fontAlgn="base" hangingPunct="1">
        <a:spcBef>
          <a:spcPct val="0"/>
        </a:spcBef>
        <a:spcAft>
          <a:spcPct val="0"/>
        </a:spcAft>
        <a:defRPr sz="3600">
          <a:solidFill>
            <a:schemeClr val="bg1"/>
          </a:solidFill>
          <a:latin typeface="Montserrat Light" charset="0"/>
          <a:ea typeface="ＭＳ Ｐゴシック" charset="0"/>
          <a:cs typeface="ＭＳ Ｐゴシック" charset="0"/>
        </a:defRPr>
      </a:lvl5pPr>
      <a:lvl6pPr marL="457200" algn="ctr" defTabSz="457200" rtl="0" eaLnBrk="1" fontAlgn="base" hangingPunct="1">
        <a:spcBef>
          <a:spcPct val="0"/>
        </a:spcBef>
        <a:spcAft>
          <a:spcPct val="0"/>
        </a:spcAft>
        <a:defRPr sz="3600">
          <a:solidFill>
            <a:schemeClr val="bg1"/>
          </a:solidFill>
          <a:latin typeface="Montserrat Light"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bg1"/>
          </a:solidFill>
          <a:latin typeface="Montserrat Light"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bg1"/>
          </a:solidFill>
          <a:latin typeface="Montserrat Light"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bg1"/>
          </a:solidFill>
          <a:latin typeface="Montserrat Light" charset="0"/>
          <a:ea typeface="ＭＳ Ｐゴシック" charset="0"/>
          <a:cs typeface="ＭＳ Ｐゴシック" charset="0"/>
        </a:defRPr>
      </a:lvl9pPr>
    </p:titleStyle>
    <p:bodyStyle>
      <a:lvl1pPr marL="0" indent="0" algn="l" defTabSz="457200" rtl="0" eaLnBrk="1" fontAlgn="base" hangingPunct="1">
        <a:spcBef>
          <a:spcPct val="20000"/>
        </a:spcBef>
        <a:spcAft>
          <a:spcPct val="0"/>
        </a:spcAft>
        <a:buFont typeface="Arial" charset="0"/>
        <a:buNone/>
        <a:defRPr sz="1900" kern="1200">
          <a:solidFill>
            <a:schemeClr val="tx1"/>
          </a:solidFill>
          <a:latin typeface="Source Sans Pro"/>
          <a:ea typeface="ＭＳ Ｐゴシック" charset="0"/>
          <a:cs typeface="ＭＳ Ｐゴシック" charset="0"/>
        </a:defRPr>
      </a:lvl1pPr>
      <a:lvl2pPr marL="623888" indent="-166688" algn="l" defTabSz="457200" rtl="0" eaLnBrk="1" fontAlgn="base" hangingPunct="1">
        <a:spcBef>
          <a:spcPct val="20000"/>
        </a:spcBef>
        <a:spcAft>
          <a:spcPct val="0"/>
        </a:spcAft>
        <a:buFont typeface="Arial"/>
        <a:buChar char="•"/>
        <a:defRPr sz="1900" kern="1200">
          <a:solidFill>
            <a:schemeClr val="tx1"/>
          </a:solidFill>
          <a:latin typeface="Source Sans Pro Semibold"/>
          <a:ea typeface="ＭＳ Ｐゴシック" charset="0"/>
          <a:cs typeface="+mn-cs"/>
        </a:defRPr>
      </a:lvl2pPr>
      <a:lvl3pPr marL="1084263" indent="-169863" algn="l" defTabSz="457200" rtl="0" eaLnBrk="1" fontAlgn="base" hangingPunct="1">
        <a:spcBef>
          <a:spcPct val="20000"/>
        </a:spcBef>
        <a:spcAft>
          <a:spcPct val="0"/>
        </a:spcAft>
        <a:buFont typeface="Arial" charset="0"/>
        <a:buChar char="•"/>
        <a:defRPr sz="1700" kern="1200">
          <a:solidFill>
            <a:schemeClr val="tx1"/>
          </a:solidFill>
          <a:latin typeface="Source Sans Pro"/>
          <a:ea typeface="ＭＳ Ｐゴシック" charset="0"/>
          <a:cs typeface="+mn-cs"/>
        </a:defRPr>
      </a:lvl3pPr>
      <a:lvl4pPr marL="1543050" indent="-171450" algn="l" defTabSz="457200" rtl="0" eaLnBrk="1" fontAlgn="base" hangingPunct="1">
        <a:spcBef>
          <a:spcPct val="20000"/>
        </a:spcBef>
        <a:spcAft>
          <a:spcPct val="0"/>
        </a:spcAft>
        <a:buFont typeface="Arial"/>
        <a:buChar char="•"/>
        <a:defRPr sz="1500" kern="1200">
          <a:solidFill>
            <a:schemeClr val="tx1"/>
          </a:solidFill>
          <a:latin typeface="Source Sans Pro"/>
          <a:ea typeface="ＭＳ Ｐゴシック" charset="0"/>
          <a:cs typeface="+mn-cs"/>
        </a:defRPr>
      </a:lvl4pPr>
      <a:lvl5pPr marL="2003425" indent="-174625" algn="l" defTabSz="457200" rtl="0" eaLnBrk="1" fontAlgn="base" hangingPunct="1">
        <a:spcBef>
          <a:spcPct val="20000"/>
        </a:spcBef>
        <a:spcAft>
          <a:spcPct val="0"/>
        </a:spcAft>
        <a:buFont typeface="Arial"/>
        <a:buChar char="•"/>
        <a:defRPr sz="1900" kern="1200">
          <a:solidFill>
            <a:schemeClr val="tx1"/>
          </a:solidFill>
          <a:latin typeface="Source Sans Pro"/>
          <a:ea typeface="ＭＳ Ｐゴシック" charset="0"/>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cid:image001.jpg@01D5E188.FA008E80" TargetMode="External"/><Relationship Id="rId5" Type="http://schemas.openxmlformats.org/officeDocument/2006/relationships/image" Target="../media/image25.jpe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069" y="895869"/>
            <a:ext cx="7772400" cy="1920875"/>
          </a:xfrm>
        </p:spPr>
        <p:txBody>
          <a:bodyPr/>
          <a:lstStyle/>
          <a:p>
            <a:pPr>
              <a:defRPr/>
            </a:pPr>
            <a:br>
              <a:rPr lang="en-US" sz="2800" dirty="0">
                <a:latin typeface="Arial" panose="020B0604020202020204" pitchFamily="34" charset="0"/>
                <a:ea typeface="MS PGothic" pitchFamily="34" charset="-128"/>
                <a:cs typeface="Arial" panose="020B0604020202020204" pitchFamily="34" charset="0"/>
              </a:rPr>
            </a:br>
            <a:br>
              <a:rPr lang="en-US" sz="2800" dirty="0">
                <a:latin typeface="Arial" panose="020B0604020202020204" pitchFamily="34" charset="0"/>
                <a:ea typeface="MS PGothic" pitchFamily="34" charset="-128"/>
                <a:cs typeface="Arial" panose="020B0604020202020204" pitchFamily="34" charset="0"/>
              </a:rPr>
            </a:br>
            <a:r>
              <a:rPr lang="en-US" sz="3000" dirty="0">
                <a:latin typeface="Arial" panose="020B0604020202020204" pitchFamily="34" charset="0"/>
                <a:ea typeface="MS PGothic" pitchFamily="34" charset="-128"/>
                <a:cs typeface="Arial" panose="020B0604020202020204" pitchFamily="34" charset="0"/>
              </a:rPr>
              <a:t>Sleep and Fatigue:</a:t>
            </a:r>
            <a:br>
              <a:rPr lang="en-US" sz="2800" dirty="0">
                <a:latin typeface="Arial" panose="020B0604020202020204" pitchFamily="34" charset="0"/>
                <a:ea typeface="MS PGothic" pitchFamily="34" charset="-128"/>
                <a:cs typeface="Arial" panose="020B0604020202020204" pitchFamily="34" charset="0"/>
              </a:rPr>
            </a:br>
            <a:br>
              <a:rPr lang="en-US" sz="2800" dirty="0">
                <a:latin typeface="Arial" panose="020B0604020202020204" pitchFamily="34" charset="0"/>
                <a:ea typeface="MS PGothic" pitchFamily="34" charset="-128"/>
                <a:cs typeface="Arial" panose="020B0604020202020204" pitchFamily="34" charset="0"/>
              </a:rPr>
            </a:br>
            <a:r>
              <a:rPr lang="en-US" sz="2200" dirty="0">
                <a:latin typeface="Arial" panose="020B0604020202020204" pitchFamily="34" charset="0"/>
                <a:ea typeface="MS PGothic" pitchFamily="34" charset="-128"/>
                <a:cs typeface="Arial" panose="020B0604020202020204" pitchFamily="34" charset="0"/>
              </a:rPr>
              <a:t>How to get a good night’s rest </a:t>
            </a:r>
            <a:br>
              <a:rPr lang="en-US" sz="2200" dirty="0">
                <a:latin typeface="Arial" panose="020B0604020202020204" pitchFamily="34" charset="0"/>
                <a:ea typeface="MS PGothic" pitchFamily="34" charset="-128"/>
                <a:cs typeface="Arial" panose="020B0604020202020204" pitchFamily="34" charset="0"/>
              </a:rPr>
            </a:br>
            <a:r>
              <a:rPr lang="en-US" sz="2200" dirty="0">
                <a:latin typeface="Arial" panose="020B0604020202020204" pitchFamily="34" charset="0"/>
                <a:ea typeface="MS PGothic" pitchFamily="34" charset="-128"/>
                <a:cs typeface="Arial" panose="020B0604020202020204" pitchFamily="34" charset="0"/>
              </a:rPr>
              <a:t>(and feel more awake during the day) with Parkinson’s disease</a:t>
            </a:r>
          </a:p>
        </p:txBody>
      </p:sp>
      <p:sp>
        <p:nvSpPr>
          <p:cNvPr id="3" name="Subtitle 2"/>
          <p:cNvSpPr>
            <a:spLocks noGrp="1"/>
          </p:cNvSpPr>
          <p:nvPr>
            <p:ph type="subTitle" idx="1"/>
          </p:nvPr>
        </p:nvSpPr>
        <p:spPr>
          <a:xfrm>
            <a:off x="1227493" y="3824193"/>
            <a:ext cx="6453188" cy="2598737"/>
          </a:xfrm>
        </p:spPr>
        <p:txBody>
          <a:bodyPr>
            <a:normAutofit/>
          </a:bodyPr>
          <a:lstStyle/>
          <a:p>
            <a:pPr>
              <a:defRPr/>
            </a:pPr>
            <a:r>
              <a:rPr lang="en-US" dirty="0">
                <a:latin typeface="Arial" panose="020B0604020202020204" pitchFamily="34" charset="0"/>
                <a:ea typeface="MS PGothic" pitchFamily="34" charset="-128"/>
                <a:cs typeface="Arial" panose="020B0604020202020204" pitchFamily="34" charset="0"/>
              </a:rPr>
              <a:t>Rebecca Gilbert, MD, PhD</a:t>
            </a:r>
          </a:p>
          <a:p>
            <a:pPr>
              <a:defRPr/>
            </a:pPr>
            <a:r>
              <a:rPr lang="en-US" dirty="0">
                <a:latin typeface="Arial" panose="020B0604020202020204" pitchFamily="34" charset="0"/>
                <a:ea typeface="MS PGothic" pitchFamily="34" charset="-128"/>
                <a:cs typeface="Arial" panose="020B0604020202020204" pitchFamily="34" charset="0"/>
              </a:rPr>
              <a:t>Chief Scientific Officer, </a:t>
            </a:r>
          </a:p>
          <a:p>
            <a:pPr>
              <a:defRPr/>
            </a:pPr>
            <a:r>
              <a:rPr lang="en-US" dirty="0">
                <a:latin typeface="Arial" panose="020B0604020202020204" pitchFamily="34" charset="0"/>
                <a:ea typeface="MS PGothic" pitchFamily="34" charset="-128"/>
                <a:cs typeface="Arial" panose="020B0604020202020204" pitchFamily="34" charset="0"/>
              </a:rPr>
              <a:t>American Parkinson disease association</a:t>
            </a:r>
          </a:p>
        </p:txBody>
      </p:sp>
    </p:spTree>
    <p:extLst>
      <p:ext uri="{BB962C8B-B14F-4D97-AF65-F5344CB8AC3E}">
        <p14:creationId xmlns:p14="http://schemas.microsoft.com/office/powerpoint/2010/main" val="949971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Insomnia</a:t>
            </a:r>
          </a:p>
        </p:txBody>
      </p:sp>
      <p:sp>
        <p:nvSpPr>
          <p:cNvPr id="2" name="Rectangle 1"/>
          <p:cNvSpPr/>
          <p:nvPr/>
        </p:nvSpPr>
        <p:spPr>
          <a:xfrm>
            <a:off x="211540" y="1326476"/>
            <a:ext cx="7581331" cy="1903726"/>
          </a:xfrm>
          <a:prstGeom prst="rect">
            <a:avLst/>
          </a:prstGeom>
        </p:spPr>
        <p:txBody>
          <a:bodyPr wrap="square">
            <a:spAutoFit/>
          </a:bodyPr>
          <a:lstStyle/>
          <a:p>
            <a:pPr marR="0" lvl="0">
              <a:lnSpc>
                <a:spcPct val="107000"/>
              </a:lnSpc>
              <a:spcBef>
                <a:spcPts val="0"/>
              </a:spcBef>
              <a:spcAft>
                <a:spcPts val="0"/>
              </a:spcAft>
              <a:tabLst>
                <a:tab pos="1419225" algn="l"/>
              </a:tabLst>
            </a:pPr>
            <a:r>
              <a:rPr lang="en-US" sz="2200" dirty="0">
                <a:latin typeface="Arial" panose="020B0604020202020204" pitchFamily="34" charset="0"/>
                <a:ea typeface="Calibri" panose="020F0502020204030204" pitchFamily="34" charset="0"/>
                <a:cs typeface="Arial" panose="020B0604020202020204" pitchFamily="34" charset="0"/>
              </a:rPr>
              <a:t>Primary insomnia – difficulty falling asleep at the start of the night</a:t>
            </a:r>
          </a:p>
          <a:p>
            <a:pPr marR="0" lvl="0">
              <a:lnSpc>
                <a:spcPct val="107000"/>
              </a:lnSpc>
              <a:spcBef>
                <a:spcPts val="0"/>
              </a:spcBef>
              <a:spcAft>
                <a:spcPts val="0"/>
              </a:spcAft>
              <a:tabLst>
                <a:tab pos="1419225" algn="l"/>
              </a:tabLst>
            </a:pPr>
            <a:r>
              <a:rPr lang="en-US" sz="2200" dirty="0">
                <a:latin typeface="Arial" panose="020B0604020202020204" pitchFamily="34" charset="0"/>
                <a:ea typeface="Calibri" panose="020F0502020204030204" pitchFamily="34" charset="0"/>
                <a:cs typeface="Arial" panose="020B0604020202020204" pitchFamily="34" charset="0"/>
              </a:rPr>
              <a:t>Secondary insomnia – difficulty falling asleep after waking up during the night</a:t>
            </a:r>
          </a:p>
          <a:p>
            <a:pPr marR="0" lvl="0">
              <a:lnSpc>
                <a:spcPct val="107000"/>
              </a:lnSpc>
              <a:spcBef>
                <a:spcPts val="0"/>
              </a:spcBef>
              <a:spcAft>
                <a:spcPts val="0"/>
              </a:spcAft>
              <a:tabLst>
                <a:tab pos="1419225" algn="l"/>
              </a:tabLst>
            </a:pPr>
            <a:endParaRPr lang="en-US" sz="2200" dirty="0">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0" y="2860343"/>
            <a:ext cx="3733800" cy="3048000"/>
          </a:xfrm>
          <a:prstGeom prst="rect">
            <a:avLst/>
          </a:prstGeom>
        </p:spPr>
      </p:pic>
    </p:spTree>
    <p:extLst>
      <p:ext uri="{BB962C8B-B14F-4D97-AF65-F5344CB8AC3E}">
        <p14:creationId xmlns:p14="http://schemas.microsoft.com/office/powerpoint/2010/main" val="144609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5074"/>
            <a:ext cx="9144000" cy="1143000"/>
          </a:xfrm>
        </p:spPr>
        <p:txBody>
          <a:bodyPr>
            <a:normAutofit/>
          </a:bodyPr>
          <a:lstStyle/>
          <a:p>
            <a:r>
              <a:rPr lang="en-US" sz="2400" dirty="0"/>
              <a:t>Insomnia</a:t>
            </a:r>
          </a:p>
        </p:txBody>
      </p:sp>
      <p:sp>
        <p:nvSpPr>
          <p:cNvPr id="2" name="Rectangle 1"/>
          <p:cNvSpPr/>
          <p:nvPr/>
        </p:nvSpPr>
        <p:spPr>
          <a:xfrm>
            <a:off x="211540" y="889326"/>
            <a:ext cx="7581331" cy="4439677"/>
          </a:xfrm>
          <a:prstGeom prst="rect">
            <a:avLst/>
          </a:prstGeom>
        </p:spPr>
        <p:txBody>
          <a:bodyPr wrap="square">
            <a:spAutoFit/>
          </a:bodyPr>
          <a:lstStyle/>
          <a:p>
            <a:pPr marR="0" lvl="0">
              <a:lnSpc>
                <a:spcPct val="107000"/>
              </a:lnSpc>
              <a:spcBef>
                <a:spcPts val="0"/>
              </a:spcBef>
              <a:spcAft>
                <a:spcPts val="0"/>
              </a:spcAft>
              <a:tabLst>
                <a:tab pos="1419225" algn="l"/>
              </a:tabLst>
            </a:pPr>
            <a:endParaRPr lang="en-US" sz="22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tabLst>
                <a:tab pos="1419225" algn="l"/>
              </a:tabLst>
            </a:pPr>
            <a:r>
              <a:rPr lang="en-US" sz="2200" dirty="0">
                <a:latin typeface="Arial" panose="020B0604020202020204" pitchFamily="34" charset="0"/>
                <a:ea typeface="Calibri" panose="020F0502020204030204" pitchFamily="34" charset="0"/>
                <a:cs typeface="Arial" panose="020B0604020202020204" pitchFamily="34" charset="0"/>
              </a:rPr>
              <a:t>Solutions:</a:t>
            </a:r>
          </a:p>
          <a:p>
            <a:pPr marR="0" lvl="0">
              <a:lnSpc>
                <a:spcPct val="107000"/>
              </a:lnSpc>
              <a:spcBef>
                <a:spcPts val="0"/>
              </a:spcBef>
              <a:spcAft>
                <a:spcPts val="0"/>
              </a:spcAft>
              <a:tabLst>
                <a:tab pos="1419225" algn="l"/>
              </a:tabLst>
            </a:pPr>
            <a:endParaRPr lang="en-US" sz="22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Arial" panose="020B0604020202020204" pitchFamily="34" charset="0"/>
              <a:buChar char="•"/>
              <a:tabLst>
                <a:tab pos="1419225" algn="l"/>
              </a:tabLst>
            </a:pPr>
            <a:r>
              <a:rPr lang="en-US" sz="2200" dirty="0">
                <a:latin typeface="Arial" panose="020B0604020202020204" pitchFamily="34" charset="0"/>
                <a:ea typeface="Calibri" panose="020F0502020204030204" pitchFamily="34" charset="0"/>
                <a:cs typeface="Arial" panose="020B0604020202020204" pitchFamily="34" charset="0"/>
              </a:rPr>
              <a:t>Improve sleep hygiene</a:t>
            </a:r>
          </a:p>
          <a:p>
            <a:pPr marL="800100" lvl="1" indent="-342900">
              <a:lnSpc>
                <a:spcPct val="107000"/>
              </a:lnSpc>
              <a:spcBef>
                <a:spcPts val="0"/>
              </a:spcBef>
              <a:spcAft>
                <a:spcPts val="0"/>
              </a:spcAft>
              <a:buFont typeface="Arial" panose="020B0604020202020204" pitchFamily="34" charset="0"/>
              <a:buChar char="•"/>
              <a:tabLst>
                <a:tab pos="1419225" algn="l"/>
              </a:tabLst>
            </a:pPr>
            <a:r>
              <a:rPr lang="en-US" sz="2200" dirty="0">
                <a:latin typeface="Arial" panose="020B0604020202020204" pitchFamily="34" charset="0"/>
                <a:ea typeface="Calibri" panose="020F0502020204030204" pitchFamily="34" charset="0"/>
                <a:cs typeface="Arial" panose="020B0604020202020204" pitchFamily="34" charset="0"/>
              </a:rPr>
              <a:t>Turn off screens</a:t>
            </a:r>
          </a:p>
          <a:p>
            <a:pPr marL="800100" lvl="1" indent="-342900">
              <a:lnSpc>
                <a:spcPct val="107000"/>
              </a:lnSpc>
              <a:spcBef>
                <a:spcPts val="0"/>
              </a:spcBef>
              <a:spcAft>
                <a:spcPts val="0"/>
              </a:spcAft>
              <a:buFont typeface="Arial" panose="020B0604020202020204" pitchFamily="34" charset="0"/>
              <a:buChar char="•"/>
              <a:tabLst>
                <a:tab pos="1419225" algn="l"/>
              </a:tabLst>
            </a:pPr>
            <a:r>
              <a:rPr lang="en-US" sz="2200" dirty="0">
                <a:latin typeface="Arial" panose="020B0604020202020204" pitchFamily="34" charset="0"/>
                <a:ea typeface="Calibri" panose="020F0502020204030204" pitchFamily="34" charset="0"/>
                <a:cs typeface="Arial" panose="020B0604020202020204" pitchFamily="34" charset="0"/>
              </a:rPr>
              <a:t>Make bedroom only for sleep</a:t>
            </a:r>
          </a:p>
          <a:p>
            <a:pPr marL="800100" lvl="1" indent="-342900">
              <a:lnSpc>
                <a:spcPct val="107000"/>
              </a:lnSpc>
              <a:spcBef>
                <a:spcPts val="0"/>
              </a:spcBef>
              <a:spcAft>
                <a:spcPts val="0"/>
              </a:spcAft>
              <a:buFont typeface="Arial" panose="020B0604020202020204" pitchFamily="34" charset="0"/>
              <a:buChar char="•"/>
              <a:tabLst>
                <a:tab pos="1419225" algn="l"/>
              </a:tabLst>
            </a:pPr>
            <a:r>
              <a:rPr lang="en-US" sz="2200" dirty="0">
                <a:latin typeface="Arial" panose="020B0604020202020204" pitchFamily="34" charset="0"/>
                <a:ea typeface="Calibri" panose="020F0502020204030204" pitchFamily="34" charset="0"/>
                <a:cs typeface="Arial" panose="020B0604020202020204" pitchFamily="34" charset="0"/>
              </a:rPr>
              <a:t>Avoid eating or exercising close to bedtime</a:t>
            </a:r>
          </a:p>
          <a:p>
            <a:pPr marL="342900" marR="0" lvl="0" indent="-342900">
              <a:lnSpc>
                <a:spcPct val="107000"/>
              </a:lnSpc>
              <a:spcBef>
                <a:spcPts val="0"/>
              </a:spcBef>
              <a:spcAft>
                <a:spcPts val="0"/>
              </a:spcAft>
              <a:buFont typeface="Arial" panose="020B0604020202020204" pitchFamily="34" charset="0"/>
              <a:buChar char="•"/>
              <a:tabLst>
                <a:tab pos="1419225" algn="l"/>
              </a:tabLst>
            </a:pPr>
            <a:r>
              <a:rPr lang="en-US" sz="2200" dirty="0">
                <a:latin typeface="Arial" panose="020B0604020202020204" pitchFamily="34" charset="0"/>
                <a:ea typeface="Calibri" panose="020F0502020204030204" pitchFamily="34" charset="0"/>
                <a:cs typeface="Arial" panose="020B0604020202020204" pitchFamily="34" charset="0"/>
              </a:rPr>
              <a:t>Cognitive behavioral therapy</a:t>
            </a:r>
          </a:p>
          <a:p>
            <a:pPr marL="342900" marR="0" lvl="0" indent="-342900">
              <a:lnSpc>
                <a:spcPct val="107000"/>
              </a:lnSpc>
              <a:spcBef>
                <a:spcPts val="0"/>
              </a:spcBef>
              <a:spcAft>
                <a:spcPts val="0"/>
              </a:spcAft>
              <a:buFont typeface="Arial" panose="020B0604020202020204" pitchFamily="34" charset="0"/>
              <a:buChar char="•"/>
              <a:tabLst>
                <a:tab pos="1419225" algn="l"/>
              </a:tabLst>
            </a:pPr>
            <a:r>
              <a:rPr lang="en-US" sz="2200" dirty="0">
                <a:latin typeface="Arial" panose="020B0604020202020204" pitchFamily="34" charset="0"/>
                <a:ea typeface="Calibri" panose="020F0502020204030204" pitchFamily="34" charset="0"/>
                <a:cs typeface="Arial" panose="020B0604020202020204" pitchFamily="34" charset="0"/>
              </a:rPr>
              <a:t>Review medications</a:t>
            </a:r>
          </a:p>
          <a:p>
            <a:pPr marL="342900" marR="0" lvl="0" indent="-342900">
              <a:lnSpc>
                <a:spcPct val="107000"/>
              </a:lnSpc>
              <a:spcBef>
                <a:spcPts val="0"/>
              </a:spcBef>
              <a:spcAft>
                <a:spcPts val="0"/>
              </a:spcAft>
              <a:buFont typeface="Arial" panose="020B0604020202020204" pitchFamily="34" charset="0"/>
              <a:buChar char="•"/>
              <a:tabLst>
                <a:tab pos="1419225" algn="l"/>
              </a:tabLst>
            </a:pPr>
            <a:r>
              <a:rPr lang="en-US" sz="2200" dirty="0">
                <a:latin typeface="Arial" panose="020B0604020202020204" pitchFamily="34" charset="0"/>
                <a:ea typeface="Calibri" panose="020F0502020204030204" pitchFamily="34" charset="0"/>
                <a:cs typeface="Arial" panose="020B0604020202020204" pitchFamily="34" charset="0"/>
              </a:rPr>
              <a:t>Treat depression</a:t>
            </a:r>
          </a:p>
          <a:p>
            <a:pPr marL="342900" marR="0" lvl="0" indent="-342900">
              <a:lnSpc>
                <a:spcPct val="107000"/>
              </a:lnSpc>
              <a:spcBef>
                <a:spcPts val="0"/>
              </a:spcBef>
              <a:spcAft>
                <a:spcPts val="0"/>
              </a:spcAft>
              <a:buFont typeface="Arial" panose="020B0604020202020204" pitchFamily="34" charset="0"/>
              <a:buChar char="•"/>
              <a:tabLst>
                <a:tab pos="1419225" algn="l"/>
              </a:tabLst>
            </a:pPr>
            <a:r>
              <a:rPr lang="en-US" sz="2200" dirty="0">
                <a:latin typeface="Arial" panose="020B0604020202020204" pitchFamily="34" charset="0"/>
                <a:ea typeface="Calibri" panose="020F0502020204030204" pitchFamily="34" charset="0"/>
                <a:cs typeface="Arial" panose="020B0604020202020204" pitchFamily="34" charset="0"/>
              </a:rPr>
              <a:t>Melatonin </a:t>
            </a:r>
          </a:p>
          <a:p>
            <a:pPr marL="342900" marR="0" lvl="0" indent="-342900">
              <a:lnSpc>
                <a:spcPct val="107000"/>
              </a:lnSpc>
              <a:spcBef>
                <a:spcPts val="0"/>
              </a:spcBef>
              <a:spcAft>
                <a:spcPts val="800"/>
              </a:spcAft>
              <a:buFont typeface="Arial" panose="020B0604020202020204" pitchFamily="34" charset="0"/>
              <a:buChar char="•"/>
              <a:tabLst>
                <a:tab pos="1419225" algn="l"/>
              </a:tabLst>
            </a:pPr>
            <a:r>
              <a:rPr lang="en-US" sz="2200" dirty="0">
                <a:latin typeface="Arial" panose="020B0604020202020204" pitchFamily="34" charset="0"/>
                <a:ea typeface="Calibri" panose="020F0502020204030204" pitchFamily="34" charset="0"/>
                <a:cs typeface="Arial" panose="020B0604020202020204" pitchFamily="34" charset="0"/>
              </a:rPr>
              <a:t>Referral to sleep specialist</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3538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Sleep fragmentation</a:t>
            </a:r>
          </a:p>
        </p:txBody>
      </p:sp>
      <p:sp>
        <p:nvSpPr>
          <p:cNvPr id="2" name="TextBox 1"/>
          <p:cNvSpPr txBox="1"/>
          <p:nvPr/>
        </p:nvSpPr>
        <p:spPr>
          <a:xfrm>
            <a:off x="635724" y="1332412"/>
            <a:ext cx="7289075"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Brief arousals occurring during a period of sleep</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Can lead to poor sleep quality, decreased restfulness, and excessive daytime sleepiness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person may not be aware that he/she is having arousals and they may be only seen on a sleep study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337" y="2999151"/>
            <a:ext cx="3766457" cy="2510971"/>
          </a:xfrm>
          <a:prstGeom prst="rect">
            <a:avLst/>
          </a:prstGeom>
        </p:spPr>
      </p:pic>
    </p:spTree>
    <p:extLst>
      <p:ext uri="{BB962C8B-B14F-4D97-AF65-F5344CB8AC3E}">
        <p14:creationId xmlns:p14="http://schemas.microsoft.com/office/powerpoint/2010/main" val="1073825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Sleep fragmentation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0" y="1323975"/>
            <a:ext cx="4953000" cy="4210050"/>
          </a:xfrm>
          <a:prstGeom prst="rect">
            <a:avLst/>
          </a:prstGeom>
        </p:spPr>
      </p:pic>
      <p:sp>
        <p:nvSpPr>
          <p:cNvPr id="6" name="TextBox 5"/>
          <p:cNvSpPr txBox="1"/>
          <p:nvPr/>
        </p:nvSpPr>
        <p:spPr>
          <a:xfrm>
            <a:off x="4833258" y="5817326"/>
            <a:ext cx="371447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American Family Physician. 1999. 59(9): 2551-2558</a:t>
            </a:r>
          </a:p>
        </p:txBody>
      </p:sp>
    </p:spTree>
    <p:extLst>
      <p:ext uri="{BB962C8B-B14F-4D97-AF65-F5344CB8AC3E}">
        <p14:creationId xmlns:p14="http://schemas.microsoft.com/office/powerpoint/2010/main" val="4043382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Restless leg syndrome </a:t>
            </a:r>
          </a:p>
        </p:txBody>
      </p:sp>
      <p:sp>
        <p:nvSpPr>
          <p:cNvPr id="2" name="TextBox 1"/>
          <p:cNvSpPr txBox="1"/>
          <p:nvPr/>
        </p:nvSpPr>
        <p:spPr>
          <a:xfrm>
            <a:off x="248194" y="1393370"/>
            <a:ext cx="8486503"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An uncomfortable sensation in the legs (and sometimes in the arms)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Temporarily relieved by movement</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Described as crawling, electric, itching, aching etc.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Occurs in the evening and night and can prevent or interrupt sleep</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Can be an independent disorder, not associated with PD</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Can be associated with damage to the nerves in the hands and feet (peripheral neuropathy) as well as iron deficiency.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4014" y="3952063"/>
            <a:ext cx="3557814" cy="1786350"/>
          </a:xfrm>
          <a:prstGeom prst="rect">
            <a:avLst/>
          </a:prstGeom>
        </p:spPr>
      </p:pic>
    </p:spTree>
    <p:extLst>
      <p:ext uri="{BB962C8B-B14F-4D97-AF65-F5344CB8AC3E}">
        <p14:creationId xmlns:p14="http://schemas.microsoft.com/office/powerpoint/2010/main" val="4217107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Restless leg syndrome </a:t>
            </a:r>
          </a:p>
        </p:txBody>
      </p:sp>
      <p:sp>
        <p:nvSpPr>
          <p:cNvPr id="2" name="TextBox 1"/>
          <p:cNvSpPr txBox="1"/>
          <p:nvPr/>
        </p:nvSpPr>
        <p:spPr>
          <a:xfrm>
            <a:off x="328748" y="1531869"/>
            <a:ext cx="8486503" cy="276998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No specific studies have been done for RLS in PD</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Treatments for RLS (not specifically associated with PD) include: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Dopamine agonists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Levodopa</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Gabapentin, gabapentin </a:t>
            </a:r>
            <a:r>
              <a:rPr lang="en-US" sz="2000" dirty="0" err="1">
                <a:latin typeface="Arial" panose="020B0604020202020204" pitchFamily="34" charset="0"/>
                <a:cs typeface="Arial" panose="020B0604020202020204" pitchFamily="34" charset="0"/>
              </a:rPr>
              <a:t>enacarbil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pregabalin</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4014" y="3952063"/>
            <a:ext cx="3557814" cy="1786350"/>
          </a:xfrm>
          <a:prstGeom prst="rect">
            <a:avLst/>
          </a:prstGeom>
        </p:spPr>
      </p:pic>
    </p:spTree>
    <p:extLst>
      <p:ext uri="{BB962C8B-B14F-4D97-AF65-F5344CB8AC3E}">
        <p14:creationId xmlns:p14="http://schemas.microsoft.com/office/powerpoint/2010/main" val="3684266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sleep apnea</a:t>
            </a:r>
          </a:p>
        </p:txBody>
      </p:sp>
      <p:sp>
        <p:nvSpPr>
          <p:cNvPr id="2" name="TextBox 1"/>
          <p:cNvSpPr txBox="1"/>
          <p:nvPr/>
        </p:nvSpPr>
        <p:spPr>
          <a:xfrm>
            <a:off x="230458" y="1174684"/>
            <a:ext cx="8356193"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 sleep disorder in which breathing stops and starts through the night. This leads to periods of low oxygenation in the blood and frequent awakenings</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Parkinson’s disease may be associated with both types of sleep apnea</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Central - decreased drive to breathe in sleep due to brain stem lesion</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Obstructive – abnormal function in the muscles of the upper airway</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Diagnosis via sleep study (at home or in clinic)</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Untreated sleep apnea can raise the risk of heart disease and stroke, and can cause depression, poor memory, headaches</a:t>
            </a:r>
          </a:p>
        </p:txBody>
      </p:sp>
    </p:spTree>
    <p:extLst>
      <p:ext uri="{BB962C8B-B14F-4D97-AF65-F5344CB8AC3E}">
        <p14:creationId xmlns:p14="http://schemas.microsoft.com/office/powerpoint/2010/main" val="151585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sleep apnea</a:t>
            </a:r>
          </a:p>
        </p:txBody>
      </p:sp>
      <p:sp>
        <p:nvSpPr>
          <p:cNvPr id="2" name="TextBox 1"/>
          <p:cNvSpPr txBox="1"/>
          <p:nvPr/>
        </p:nvSpPr>
        <p:spPr>
          <a:xfrm>
            <a:off x="230459" y="1266045"/>
            <a:ext cx="3819028" cy="452431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Elevate head of bed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Oral appliance (good for obstructive sleep apnea)</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Non-invasive ventilation</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CPAP</a:t>
            </a:r>
          </a:p>
          <a:p>
            <a:pPr marL="1200150" lvl="2" indent="-285750">
              <a:buFont typeface="Arial" panose="020B0604020202020204" pitchFamily="34" charset="0"/>
              <a:buChar char="•"/>
            </a:pPr>
            <a:r>
              <a:rPr lang="en-US" b="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ontinuous </a:t>
            </a:r>
            <a:r>
              <a:rPr lang="en-US" b="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ositive </a:t>
            </a:r>
            <a:r>
              <a:rPr lang="en-US" b="1"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irway </a:t>
            </a:r>
            <a:r>
              <a:rPr lang="en-US" b="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ressure</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Same pressure during inhalation and exhalation</a:t>
            </a:r>
          </a:p>
          <a:p>
            <a:pPr marL="742950" lvl="1" indent="-285750">
              <a:buFont typeface="Courier New" panose="02070309020205020404" pitchFamily="49" charset="0"/>
              <a:buChar char="o"/>
            </a:pPr>
            <a:r>
              <a:rPr lang="en-US" dirty="0" err="1">
                <a:latin typeface="Arial" panose="020B0604020202020204" pitchFamily="34" charset="0"/>
                <a:cs typeface="Arial" panose="020B0604020202020204" pitchFamily="34" charset="0"/>
              </a:rPr>
              <a:t>BiPAP</a:t>
            </a:r>
            <a:endParaRPr lang="en-US"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b="1" dirty="0" err="1">
                <a:latin typeface="Arial" panose="020B0604020202020204" pitchFamily="34" charset="0"/>
                <a:cs typeface="Arial" panose="020B0604020202020204" pitchFamily="34" charset="0"/>
              </a:rPr>
              <a:t>B</a:t>
            </a:r>
            <a:r>
              <a:rPr lang="en-US" dirty="0" err="1">
                <a:latin typeface="Arial" panose="020B0604020202020204" pitchFamily="34" charset="0"/>
                <a:cs typeface="Arial" panose="020B0604020202020204" pitchFamily="34" charset="0"/>
              </a:rPr>
              <a:t>ilevel</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ositive </a:t>
            </a:r>
            <a:r>
              <a:rPr lang="en-US" b="1"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irway </a:t>
            </a:r>
            <a:r>
              <a:rPr lang="en-US" b="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ressure</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Pressures are different between inhalation and exhalation</a:t>
            </a:r>
          </a:p>
        </p:txBody>
      </p:sp>
      <p:pic>
        <p:nvPicPr>
          <p:cNvPr id="2050" name="Picture 2" descr="Healthcare concept,African, American Man with obstructive sleep apnea sleeping well with cpap machine ,Man laying in bed wearing cpap mask, on white backgroud">
            <a:extLst>
              <a:ext uri="{FF2B5EF4-FFF2-40B4-BE49-F238E27FC236}">
                <a16:creationId xmlns:a16="http://schemas.microsoft.com/office/drawing/2014/main" id="{AA39290A-E82A-4C83-9B67-310D3EE4C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628" y="2200365"/>
            <a:ext cx="3962400" cy="264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2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Sleep disorders that result from PD medications</a:t>
            </a:r>
          </a:p>
        </p:txBody>
      </p:sp>
      <p:sp>
        <p:nvSpPr>
          <p:cNvPr id="7" name="TextBox 6"/>
          <p:cNvSpPr txBox="1"/>
          <p:nvPr/>
        </p:nvSpPr>
        <p:spPr>
          <a:xfrm>
            <a:off x="525126" y="3964578"/>
            <a:ext cx="3428566"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Vivid dreams/nightmares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Sleep attacks – falling asleep without warning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257" y="2923903"/>
            <a:ext cx="4572000" cy="304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891" y="1377854"/>
            <a:ext cx="4781886" cy="2053046"/>
          </a:xfrm>
          <a:prstGeom prst="rect">
            <a:avLst/>
          </a:prstGeom>
        </p:spPr>
      </p:pic>
    </p:spTree>
    <p:extLst>
      <p:ext uri="{BB962C8B-B14F-4D97-AF65-F5344CB8AC3E}">
        <p14:creationId xmlns:p14="http://schemas.microsoft.com/office/powerpoint/2010/main" val="2837227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FBEC03-71C5-453E-808E-007022A2F6DD}"/>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066C9F80-4487-4C60-95B6-EB933501DC43}"/>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949FD71E-2050-49FF-9EB6-B850E6DE5F10}"/>
              </a:ext>
            </a:extLst>
          </p:cNvPr>
          <p:cNvSpPr>
            <a:spLocks noGrp="1"/>
          </p:cNvSpPr>
          <p:nvPr>
            <p:ph type="title"/>
          </p:nvPr>
        </p:nvSpPr>
        <p:spPr/>
        <p:txBody>
          <a:bodyPr>
            <a:normAutofit/>
          </a:bodyPr>
          <a:lstStyle/>
          <a:p>
            <a:r>
              <a:rPr lang="en-US" sz="2400" dirty="0"/>
              <a:t>NON-Motor symptoms of Parkinson’s </a:t>
            </a:r>
            <a:r>
              <a:rPr lang="en-US" sz="2400" dirty="0" err="1"/>
              <a:t>DIsease</a:t>
            </a:r>
            <a:endParaRPr lang="en-US" sz="2400" dirty="0"/>
          </a:p>
        </p:txBody>
      </p:sp>
      <p:sp>
        <p:nvSpPr>
          <p:cNvPr id="5" name="Picture Placeholder 4">
            <a:extLst>
              <a:ext uri="{FF2B5EF4-FFF2-40B4-BE49-F238E27FC236}">
                <a16:creationId xmlns:a16="http://schemas.microsoft.com/office/drawing/2014/main" id="{BF7B0AE6-8304-4003-BE41-618D87342518}"/>
              </a:ext>
            </a:extLst>
          </p:cNvPr>
          <p:cNvSpPr>
            <a:spLocks noGrp="1"/>
          </p:cNvSpPr>
          <p:nvPr>
            <p:ph type="pic" sz="quarter" idx="13"/>
          </p:nvPr>
        </p:nvSpPr>
        <p:spPr/>
      </p:sp>
      <p:sp>
        <p:nvSpPr>
          <p:cNvPr id="6" name="Picture Placeholder 5">
            <a:extLst>
              <a:ext uri="{FF2B5EF4-FFF2-40B4-BE49-F238E27FC236}">
                <a16:creationId xmlns:a16="http://schemas.microsoft.com/office/drawing/2014/main" id="{5DA57BE9-F6DD-4222-BC8F-B69E22A12237}"/>
              </a:ext>
            </a:extLst>
          </p:cNvPr>
          <p:cNvSpPr>
            <a:spLocks noGrp="1"/>
          </p:cNvSpPr>
          <p:nvPr>
            <p:ph type="pic" sz="quarter" idx="14"/>
          </p:nvPr>
        </p:nvSpPr>
        <p:spPr/>
      </p:sp>
      <p:pic>
        <p:nvPicPr>
          <p:cNvPr id="7" name="Picture 4">
            <a:extLst>
              <a:ext uri="{FF2B5EF4-FFF2-40B4-BE49-F238E27FC236}">
                <a16:creationId xmlns:a16="http://schemas.microsoft.com/office/drawing/2014/main" id="{A1C6933F-888C-483B-BE14-EACE7F313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1104106"/>
            <a:ext cx="9204325" cy="48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D691EAC8-45CD-412D-B936-4E84CFE7F22D}"/>
              </a:ext>
            </a:extLst>
          </p:cNvPr>
          <p:cNvSpPr txBox="1">
            <a:spLocks noChangeArrowheads="1"/>
          </p:cNvSpPr>
          <p:nvPr/>
        </p:nvSpPr>
        <p:spPr>
          <a:xfrm>
            <a:off x="5099050" y="3326890"/>
            <a:ext cx="4806950" cy="1641462"/>
          </a:xfrm>
          <a:prstGeom prst="rect">
            <a:avLst/>
          </a:prstGeom>
        </p:spPr>
        <p:txBody>
          <a:bodyPr/>
          <a:lstStyle>
            <a:lvl1pPr marL="0" indent="0" algn="l" defTabSz="457200" rtl="0" eaLnBrk="1" fontAlgn="base" hangingPunct="1">
              <a:spcBef>
                <a:spcPct val="20000"/>
              </a:spcBef>
              <a:spcAft>
                <a:spcPct val="0"/>
              </a:spcAft>
              <a:buFont typeface="Arial" charset="0"/>
              <a:buNone/>
              <a:defRPr sz="1900" kern="1200">
                <a:solidFill>
                  <a:schemeClr val="tx1"/>
                </a:solidFill>
                <a:latin typeface="Source Sans Pro"/>
                <a:ea typeface="ＭＳ Ｐゴシック" charset="0"/>
                <a:cs typeface="ＭＳ Ｐゴシック" charset="0"/>
              </a:defRPr>
            </a:lvl1pPr>
            <a:lvl2pPr marL="623888" indent="-166688" algn="l" defTabSz="457200" rtl="0" eaLnBrk="1" fontAlgn="base" hangingPunct="1">
              <a:spcBef>
                <a:spcPct val="20000"/>
              </a:spcBef>
              <a:spcAft>
                <a:spcPct val="0"/>
              </a:spcAft>
              <a:buFont typeface="Arial"/>
              <a:buChar char="•"/>
              <a:defRPr sz="1900" kern="1200">
                <a:solidFill>
                  <a:schemeClr val="tx1"/>
                </a:solidFill>
                <a:latin typeface="Source Sans Pro Semibold"/>
                <a:ea typeface="ＭＳ Ｐゴシック" charset="0"/>
                <a:cs typeface="+mn-cs"/>
              </a:defRPr>
            </a:lvl2pPr>
            <a:lvl3pPr marL="1084263" indent="-169863" algn="l" defTabSz="457200" rtl="0" eaLnBrk="1" fontAlgn="base" hangingPunct="1">
              <a:spcBef>
                <a:spcPct val="20000"/>
              </a:spcBef>
              <a:spcAft>
                <a:spcPct val="0"/>
              </a:spcAft>
              <a:buFont typeface="Arial" charset="0"/>
              <a:buChar char="•"/>
              <a:defRPr sz="1700" kern="1200">
                <a:solidFill>
                  <a:schemeClr val="tx1"/>
                </a:solidFill>
                <a:latin typeface="Source Sans Pro"/>
                <a:ea typeface="ＭＳ Ｐゴシック" charset="0"/>
                <a:cs typeface="+mn-cs"/>
              </a:defRPr>
            </a:lvl3pPr>
            <a:lvl4pPr marL="1543050" indent="-171450" algn="l" defTabSz="457200" rtl="0" eaLnBrk="1" fontAlgn="base" hangingPunct="1">
              <a:spcBef>
                <a:spcPct val="20000"/>
              </a:spcBef>
              <a:spcAft>
                <a:spcPct val="0"/>
              </a:spcAft>
              <a:buFont typeface="Arial"/>
              <a:buChar char="•"/>
              <a:defRPr sz="1500" kern="1200">
                <a:solidFill>
                  <a:schemeClr val="tx1"/>
                </a:solidFill>
                <a:latin typeface="Source Sans Pro"/>
                <a:ea typeface="ＭＳ Ｐゴシック" charset="0"/>
                <a:cs typeface="+mn-cs"/>
              </a:defRPr>
            </a:lvl4pPr>
            <a:lvl5pPr marL="2003425" indent="-174625" algn="l" defTabSz="457200" rtl="0" eaLnBrk="1" fontAlgn="base" hangingPunct="1">
              <a:spcBef>
                <a:spcPct val="20000"/>
              </a:spcBef>
              <a:spcAft>
                <a:spcPct val="0"/>
              </a:spcAft>
              <a:buFont typeface="Arial"/>
              <a:buChar char="•"/>
              <a:defRPr sz="1900" kern="1200">
                <a:solidFill>
                  <a:schemeClr val="tx1"/>
                </a:solidFill>
                <a:latin typeface="Source Sans Pro"/>
                <a:ea typeface="ＭＳ Ｐゴシック" charset="0"/>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Tx/>
              <a:buNone/>
            </a:pPr>
            <a:r>
              <a:rPr lang="en-US" altLang="en-US" sz="2000" dirty="0">
                <a:solidFill>
                  <a:schemeClr val="bg1"/>
                </a:solidFill>
                <a:latin typeface="Arial" panose="020B0604020202020204" pitchFamily="34" charset="0"/>
                <a:cs typeface="Arial" panose="020B0604020202020204" pitchFamily="34" charset="0"/>
              </a:rPr>
              <a:t>AUTONOMIC &amp; VISCERAL</a:t>
            </a:r>
          </a:p>
          <a:p>
            <a:pPr marL="342900" indent="-342900">
              <a:lnSpc>
                <a:spcPct val="80000"/>
              </a:lnSpc>
              <a:buClr>
                <a:schemeClr val="bg1"/>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Orthostatic hypotension</a:t>
            </a:r>
          </a:p>
          <a:p>
            <a:pPr marL="342900" indent="-342900">
              <a:lnSpc>
                <a:spcPct val="80000"/>
              </a:lnSpc>
              <a:buClr>
                <a:schemeClr val="bg1"/>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Constipation</a:t>
            </a:r>
          </a:p>
          <a:p>
            <a:pPr marL="342900" indent="-342900">
              <a:lnSpc>
                <a:spcPct val="80000"/>
              </a:lnSpc>
              <a:buClr>
                <a:schemeClr val="bg1"/>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Speech and swallow difficulties</a:t>
            </a:r>
          </a:p>
          <a:p>
            <a:pPr marL="342900" indent="-342900">
              <a:lnSpc>
                <a:spcPct val="80000"/>
              </a:lnSpc>
              <a:buClr>
                <a:srgbClr val="FFFF00"/>
              </a:buClr>
              <a:buFont typeface="Arial" panose="020B0604020202020204" pitchFamily="34" charset="0"/>
              <a:buChar char="•"/>
            </a:pPr>
            <a:r>
              <a:rPr lang="en-US" altLang="en-US" sz="2000" dirty="0">
                <a:solidFill>
                  <a:srgbClr val="FFFF00"/>
                </a:solidFill>
                <a:latin typeface="Arial" panose="020B0604020202020204" pitchFamily="34" charset="0"/>
                <a:cs typeface="Arial" panose="020B0604020202020204" pitchFamily="34" charset="0"/>
              </a:rPr>
              <a:t>Urinary dysfunction</a:t>
            </a:r>
          </a:p>
          <a:p>
            <a:pPr marL="342900" indent="-342900">
              <a:lnSpc>
                <a:spcPct val="80000"/>
              </a:lnSpc>
              <a:buClr>
                <a:schemeClr val="bg1"/>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Sexual dysfunction</a:t>
            </a:r>
          </a:p>
        </p:txBody>
      </p:sp>
      <p:sp>
        <p:nvSpPr>
          <p:cNvPr id="10" name="TextBox 11">
            <a:extLst>
              <a:ext uri="{FF2B5EF4-FFF2-40B4-BE49-F238E27FC236}">
                <a16:creationId xmlns:a16="http://schemas.microsoft.com/office/drawing/2014/main" id="{4D60ECCC-BD2F-44F9-B606-04311DA21D75}"/>
              </a:ext>
            </a:extLst>
          </p:cNvPr>
          <p:cNvSpPr txBox="1">
            <a:spLocks noChangeArrowheads="1"/>
          </p:cNvSpPr>
          <p:nvPr/>
        </p:nvSpPr>
        <p:spPr bwMode="auto">
          <a:xfrm>
            <a:off x="2728118" y="2864927"/>
            <a:ext cx="3363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dirty="0">
                <a:solidFill>
                  <a:schemeClr val="bg1"/>
                </a:solidFill>
                <a:latin typeface="Arial" panose="020B0604020202020204" pitchFamily="34" charset="0"/>
                <a:cs typeface="Arial" panose="020B0604020202020204" pitchFamily="34" charset="0"/>
              </a:rPr>
              <a:t>Non motor symptoms</a:t>
            </a:r>
          </a:p>
        </p:txBody>
      </p:sp>
      <p:sp>
        <p:nvSpPr>
          <p:cNvPr id="11" name="Rectangle 10">
            <a:extLst>
              <a:ext uri="{FF2B5EF4-FFF2-40B4-BE49-F238E27FC236}">
                <a16:creationId xmlns:a16="http://schemas.microsoft.com/office/drawing/2014/main" id="{C85F0E3C-A3DE-432E-8240-BEE701449FF3}"/>
              </a:ext>
            </a:extLst>
          </p:cNvPr>
          <p:cNvSpPr/>
          <p:nvPr/>
        </p:nvSpPr>
        <p:spPr>
          <a:xfrm>
            <a:off x="211943" y="3448183"/>
            <a:ext cx="4572000" cy="2062103"/>
          </a:xfrm>
          <a:prstGeom prst="rect">
            <a:avLst/>
          </a:prstGeom>
        </p:spPr>
        <p:txBody>
          <a:bodyPr>
            <a:spAutoFit/>
          </a:bodyPr>
          <a:lstStyle/>
          <a:p>
            <a:pPr eaLnBrk="1" hangingPunct="1">
              <a:lnSpc>
                <a:spcPct val="80000"/>
              </a:lnSpc>
              <a:defRPr/>
            </a:pPr>
            <a:r>
              <a:rPr lang="en-US" altLang="en-US" sz="2000" dirty="0">
                <a:solidFill>
                  <a:schemeClr val="bg1"/>
                </a:solidFill>
                <a:latin typeface="Arial" panose="020B0604020202020204" pitchFamily="34" charset="0"/>
                <a:cs typeface="Arial" panose="020B0604020202020204" pitchFamily="34" charset="0"/>
              </a:rPr>
              <a:t>NEUROPSYCHIATRIC</a:t>
            </a:r>
          </a:p>
          <a:p>
            <a:pPr marL="342900" indent="-342900" eaLnBrk="1" hangingPunct="1">
              <a:lnSpc>
                <a:spcPct val="80000"/>
              </a:lnSpc>
              <a:buFont typeface="Arial" panose="020B0604020202020204" pitchFamily="34" charset="0"/>
              <a:buChar char="•"/>
              <a:defRPr/>
            </a:pPr>
            <a:r>
              <a:rPr lang="en-US" altLang="en-US" sz="2000" dirty="0">
                <a:solidFill>
                  <a:schemeClr val="bg1"/>
                </a:solidFill>
                <a:latin typeface="Arial" panose="020B0604020202020204" pitchFamily="34" charset="0"/>
                <a:cs typeface="Arial" panose="020B0604020202020204" pitchFamily="34" charset="0"/>
              </a:rPr>
              <a:t>Depression</a:t>
            </a:r>
          </a:p>
          <a:p>
            <a:pPr marL="342900" indent="-342900" eaLnBrk="1" hangingPunct="1">
              <a:lnSpc>
                <a:spcPct val="80000"/>
              </a:lnSpc>
              <a:buFont typeface="Arial" panose="020B0604020202020204" pitchFamily="34" charset="0"/>
              <a:buChar char="•"/>
              <a:defRPr/>
            </a:pPr>
            <a:r>
              <a:rPr lang="en-US" altLang="en-US" sz="2000" dirty="0">
                <a:solidFill>
                  <a:srgbClr val="FFFF00"/>
                </a:solidFill>
                <a:latin typeface="Arial" panose="020B0604020202020204" pitchFamily="34" charset="0"/>
                <a:cs typeface="Arial" panose="020B0604020202020204" pitchFamily="34" charset="0"/>
              </a:rPr>
              <a:t>Anxiety</a:t>
            </a:r>
          </a:p>
          <a:p>
            <a:pPr marL="342900" indent="-342900" eaLnBrk="1" hangingPunct="1">
              <a:lnSpc>
                <a:spcPct val="80000"/>
              </a:lnSpc>
              <a:buFont typeface="Arial" panose="020B0604020202020204" pitchFamily="34" charset="0"/>
              <a:buChar char="•"/>
              <a:defRPr/>
            </a:pPr>
            <a:r>
              <a:rPr lang="en-US" altLang="en-US" sz="2000" dirty="0">
                <a:solidFill>
                  <a:srgbClr val="FFFF00"/>
                </a:solidFill>
                <a:latin typeface="Arial" panose="020B0604020202020204" pitchFamily="34" charset="0"/>
                <a:cs typeface="Arial" panose="020B0604020202020204" pitchFamily="34" charset="0"/>
              </a:rPr>
              <a:t>Hallucinations/psychosis</a:t>
            </a:r>
          </a:p>
          <a:p>
            <a:pPr marL="342900" indent="-342900" eaLnBrk="1" hangingPunct="1">
              <a:lnSpc>
                <a:spcPct val="80000"/>
              </a:lnSpc>
              <a:buFont typeface="Arial" panose="020B0604020202020204" pitchFamily="34" charset="0"/>
              <a:buChar char="•"/>
              <a:defRPr/>
            </a:pPr>
            <a:r>
              <a:rPr lang="en-US" altLang="en-US" sz="2000" dirty="0">
                <a:solidFill>
                  <a:schemeClr val="bg1"/>
                </a:solidFill>
                <a:latin typeface="Arial" panose="020B0604020202020204" pitchFamily="34" charset="0"/>
                <a:cs typeface="Arial" panose="020B0604020202020204" pitchFamily="34" charset="0"/>
              </a:rPr>
              <a:t>Cognitive impairment and dementia</a:t>
            </a:r>
          </a:p>
          <a:p>
            <a:pPr marL="342900" indent="-342900" eaLnBrk="1" hangingPunct="1">
              <a:lnSpc>
                <a:spcPct val="80000"/>
              </a:lnSpc>
              <a:buFont typeface="Arial" panose="020B0604020202020204" pitchFamily="34" charset="0"/>
              <a:buChar char="•"/>
              <a:defRPr/>
            </a:pPr>
            <a:r>
              <a:rPr lang="en-US" altLang="en-US" sz="2000" dirty="0">
                <a:solidFill>
                  <a:schemeClr val="bg1"/>
                </a:solidFill>
                <a:latin typeface="Arial" panose="020B0604020202020204" pitchFamily="34" charset="0"/>
                <a:cs typeface="Arial" panose="020B0604020202020204" pitchFamily="34" charset="0"/>
              </a:rPr>
              <a:t>Apathy</a:t>
            </a:r>
          </a:p>
          <a:p>
            <a:pPr eaLnBrk="1" hangingPunct="1">
              <a:lnSpc>
                <a:spcPct val="80000"/>
              </a:lnSpc>
              <a:buFont typeface="Arial" panose="020B0604020202020204" pitchFamily="34" charset="0"/>
              <a:buNone/>
              <a:defRPr/>
            </a:pPr>
            <a:endParaRPr lang="en-US" altLang="en-US" sz="2000" dirty="0">
              <a:solidFill>
                <a:schemeClr val="bg1"/>
              </a:solidFill>
              <a:latin typeface="Arial" panose="020B0604020202020204" pitchFamily="34" charset="0"/>
              <a:cs typeface="Arial" panose="020B0604020202020204" pitchFamily="34" charset="0"/>
            </a:endParaRPr>
          </a:p>
          <a:p>
            <a:pPr eaLnBrk="1" hangingPunct="1">
              <a:lnSpc>
                <a:spcPct val="80000"/>
              </a:lnSpc>
              <a:defRPr/>
            </a:pPr>
            <a:endParaRPr lang="en-US" altLang="en-US" sz="20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FD20DE7-0DAD-4905-9BD3-2957F2162047}"/>
              </a:ext>
            </a:extLst>
          </p:cNvPr>
          <p:cNvSpPr txBox="1"/>
          <p:nvPr/>
        </p:nvSpPr>
        <p:spPr>
          <a:xfrm>
            <a:off x="2550202" y="4817327"/>
            <a:ext cx="2751266" cy="1077218"/>
          </a:xfrm>
          <a:prstGeom prst="rect">
            <a:avLst/>
          </a:prstGeom>
          <a:noFill/>
        </p:spPr>
        <p:txBody>
          <a:bodyPr wrap="none" rtlCol="0">
            <a:spAutoFit/>
          </a:bodyPr>
          <a:lstStyle/>
          <a:p>
            <a:pPr eaLnBrk="1" hangingPunct="1">
              <a:lnSpc>
                <a:spcPct val="80000"/>
              </a:lnSpc>
              <a:defRPr/>
            </a:pPr>
            <a:r>
              <a:rPr lang="en-US" altLang="en-US" sz="2000" dirty="0">
                <a:solidFill>
                  <a:schemeClr val="bg1"/>
                </a:solidFill>
                <a:latin typeface="Arial" panose="020B0604020202020204" pitchFamily="34" charset="0"/>
                <a:cs typeface="Arial" panose="020B0604020202020204" pitchFamily="34" charset="0"/>
              </a:rPr>
              <a:t>SENSORY</a:t>
            </a:r>
          </a:p>
          <a:p>
            <a:pPr marL="342900" indent="-342900" eaLnBrk="1" hangingPunct="1">
              <a:lnSpc>
                <a:spcPct val="80000"/>
              </a:lnSpc>
              <a:buFont typeface="Arial" panose="020B0604020202020204" pitchFamily="34" charset="0"/>
              <a:buChar char="•"/>
              <a:defRPr/>
            </a:pPr>
            <a:r>
              <a:rPr lang="en-US" altLang="en-US" sz="2000" dirty="0">
                <a:solidFill>
                  <a:schemeClr val="bg1"/>
                </a:solidFill>
                <a:latin typeface="Arial" panose="020B0604020202020204" pitchFamily="34" charset="0"/>
                <a:cs typeface="Arial" panose="020B0604020202020204" pitchFamily="34" charset="0"/>
              </a:rPr>
              <a:t>Visual disturbances</a:t>
            </a:r>
          </a:p>
          <a:p>
            <a:pPr marL="342900" indent="-342900" eaLnBrk="1" hangingPunct="1">
              <a:lnSpc>
                <a:spcPct val="80000"/>
              </a:lnSpc>
              <a:buFont typeface="Arial" panose="020B0604020202020204" pitchFamily="34" charset="0"/>
              <a:buChar char="•"/>
              <a:defRPr/>
            </a:pPr>
            <a:r>
              <a:rPr lang="en-US" altLang="en-US" sz="2000" dirty="0">
                <a:solidFill>
                  <a:schemeClr val="bg1"/>
                </a:solidFill>
                <a:latin typeface="Arial" panose="020B0604020202020204" pitchFamily="34" charset="0"/>
                <a:cs typeface="Arial" panose="020B0604020202020204" pitchFamily="34" charset="0"/>
              </a:rPr>
              <a:t>Loss of smell</a:t>
            </a:r>
          </a:p>
          <a:p>
            <a:pPr marL="342900" indent="-342900" eaLnBrk="1" hangingPunct="1">
              <a:lnSpc>
                <a:spcPct val="80000"/>
              </a:lnSpc>
              <a:buFont typeface="Arial" panose="020B0604020202020204" pitchFamily="34" charset="0"/>
              <a:buChar char="•"/>
              <a:defRPr/>
            </a:pPr>
            <a:r>
              <a:rPr lang="en-US" altLang="en-US" sz="2000" dirty="0">
                <a:solidFill>
                  <a:srgbClr val="FFFF00"/>
                </a:solidFill>
                <a:latin typeface="Arial" panose="020B0604020202020204" pitchFamily="34" charset="0"/>
                <a:cs typeface="Arial" panose="020B0604020202020204" pitchFamily="34" charset="0"/>
              </a:rPr>
              <a:t>Pain</a:t>
            </a:r>
            <a:endParaRPr lang="en-US" sz="2000" dirty="0">
              <a:solidFill>
                <a:srgbClr val="FFFF00"/>
              </a:solidFill>
            </a:endParaRPr>
          </a:p>
        </p:txBody>
      </p:sp>
      <p:sp>
        <p:nvSpPr>
          <p:cNvPr id="14" name="TextBox 11">
            <a:extLst>
              <a:ext uri="{FF2B5EF4-FFF2-40B4-BE49-F238E27FC236}">
                <a16:creationId xmlns:a16="http://schemas.microsoft.com/office/drawing/2014/main" id="{4D60ECCC-BD2F-44F9-B606-04311DA21D75}"/>
              </a:ext>
            </a:extLst>
          </p:cNvPr>
          <p:cNvSpPr txBox="1">
            <a:spLocks noChangeArrowheads="1"/>
          </p:cNvSpPr>
          <p:nvPr/>
        </p:nvSpPr>
        <p:spPr bwMode="auto">
          <a:xfrm>
            <a:off x="0" y="1149827"/>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b="1" dirty="0">
                <a:solidFill>
                  <a:schemeClr val="bg1"/>
                </a:solidFill>
                <a:latin typeface="Arial" panose="020B0604020202020204" pitchFamily="34" charset="0"/>
                <a:cs typeface="Arial" panose="020B0604020202020204" pitchFamily="34" charset="0"/>
              </a:rPr>
              <a:t>Motor symptoms</a:t>
            </a:r>
          </a:p>
          <a:p>
            <a:pPr algn="ctr"/>
            <a:r>
              <a:rPr lang="en-US" altLang="en-US" sz="2000" dirty="0">
                <a:solidFill>
                  <a:srgbClr val="FFFF00"/>
                </a:solidFill>
                <a:latin typeface="Arial" panose="020B0604020202020204" pitchFamily="34" charset="0"/>
                <a:cs typeface="Arial" panose="020B0604020202020204" pitchFamily="34" charset="0"/>
              </a:rPr>
              <a:t>Tremor</a:t>
            </a:r>
            <a:r>
              <a:rPr lang="en-US" altLang="en-US" sz="2000" dirty="0">
                <a:solidFill>
                  <a:schemeClr val="bg1"/>
                </a:solidFill>
                <a:latin typeface="Arial" panose="020B0604020202020204" pitchFamily="34" charset="0"/>
                <a:cs typeface="Arial" panose="020B0604020202020204" pitchFamily="34" charset="0"/>
              </a:rPr>
              <a:t>, slowness, </a:t>
            </a:r>
            <a:r>
              <a:rPr lang="en-US" altLang="en-US" sz="2000" dirty="0">
                <a:solidFill>
                  <a:srgbClr val="FFFF00"/>
                </a:solidFill>
                <a:latin typeface="Arial" panose="020B0604020202020204" pitchFamily="34" charset="0"/>
                <a:cs typeface="Arial" panose="020B0604020202020204" pitchFamily="34" charset="0"/>
              </a:rPr>
              <a:t>stiffness</a:t>
            </a:r>
            <a:r>
              <a:rPr lang="en-US" altLang="en-US" sz="2000" dirty="0">
                <a:solidFill>
                  <a:schemeClr val="bg1"/>
                </a:solidFill>
                <a:latin typeface="Arial" panose="020B0604020202020204" pitchFamily="34" charset="0"/>
                <a:cs typeface="Arial" panose="020B0604020202020204" pitchFamily="34" charset="0"/>
              </a:rPr>
              <a:t>, postural instability</a:t>
            </a:r>
          </a:p>
        </p:txBody>
      </p:sp>
    </p:spTree>
    <p:extLst>
      <p:ext uri="{BB962C8B-B14F-4D97-AF65-F5344CB8AC3E}">
        <p14:creationId xmlns:p14="http://schemas.microsoft.com/office/powerpoint/2010/main" val="3599860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outline</a:t>
            </a:r>
          </a:p>
        </p:txBody>
      </p:sp>
      <p:sp>
        <p:nvSpPr>
          <p:cNvPr id="7" name="TextBox 6"/>
          <p:cNvSpPr txBox="1"/>
          <p:nvPr/>
        </p:nvSpPr>
        <p:spPr>
          <a:xfrm>
            <a:off x="540287" y="1143001"/>
            <a:ext cx="8063426" cy="4801314"/>
          </a:xfrm>
          <a:prstGeom prst="rect">
            <a:avLst/>
          </a:prstGeom>
          <a:noFill/>
        </p:spPr>
        <p:txBody>
          <a:bodyPr wrap="none" rtlCol="0">
            <a:spAutoFit/>
          </a:bodyPr>
          <a:lstStyle/>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Why is sleep important in PD?</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Why is sleep affected in PD?</a:t>
            </a:r>
          </a:p>
          <a:p>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How is sleep impacted in PD:</a:t>
            </a:r>
          </a:p>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	Sleep disorders associated with PD</a:t>
            </a:r>
          </a:p>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	Sleep disorders that result from PD medications</a:t>
            </a:r>
          </a:p>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	Common PD symptoms that impact sleep</a:t>
            </a:r>
          </a:p>
          <a:p>
            <a:pPr marL="342900" indent="-342900">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Fatigue and excessive daytime sleepiness (EDS) in PD</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3117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200" dirty="0" err="1"/>
              <a:t>Pd</a:t>
            </a:r>
            <a:r>
              <a:rPr lang="en-US" sz="2200" dirty="0"/>
              <a:t> symptoms that impact sleep – anxiety</a:t>
            </a:r>
          </a:p>
        </p:txBody>
      </p:sp>
      <p:sp>
        <p:nvSpPr>
          <p:cNvPr id="2" name="TextBox 1"/>
          <p:cNvSpPr txBox="1"/>
          <p:nvPr/>
        </p:nvSpPr>
        <p:spPr>
          <a:xfrm>
            <a:off x="600891" y="1334475"/>
            <a:ext cx="6956356"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Worrisome thoughts and anxiety keep a person with PD from falling asleep at the start of the night or from falling back asleep upon awakening during the night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857" y="2804158"/>
            <a:ext cx="3804548" cy="2536365"/>
          </a:xfrm>
          <a:prstGeom prst="rect">
            <a:avLst/>
          </a:prstGeom>
        </p:spPr>
      </p:pic>
      <p:sp>
        <p:nvSpPr>
          <p:cNvPr id="5" name="TextBox 4"/>
          <p:cNvSpPr txBox="1"/>
          <p:nvPr/>
        </p:nvSpPr>
        <p:spPr>
          <a:xfrm>
            <a:off x="600891" y="2449279"/>
            <a:ext cx="3596640" cy="397031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Treatments: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Lifestyle modifications</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Exercise</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Meditation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Cognitive behavioral therapy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Medications </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Selective serotonin reuptake inhibitors (SSRIs)</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Selective serotonin and norepinephrine reuptake inhibitors (SNRIs)</a:t>
            </a:r>
          </a:p>
          <a:p>
            <a:endParaRPr lang="en-US" dirty="0"/>
          </a:p>
          <a:p>
            <a:endParaRPr lang="en-US" dirty="0"/>
          </a:p>
        </p:txBody>
      </p:sp>
    </p:spTree>
    <p:extLst>
      <p:ext uri="{BB962C8B-B14F-4D97-AF65-F5344CB8AC3E}">
        <p14:creationId xmlns:p14="http://schemas.microsoft.com/office/powerpoint/2010/main" val="2352581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200" dirty="0" err="1"/>
              <a:t>Pd</a:t>
            </a:r>
            <a:r>
              <a:rPr lang="en-US" sz="2200" dirty="0"/>
              <a:t> symptoms that impact sleep – hallucinations</a:t>
            </a:r>
          </a:p>
        </p:txBody>
      </p:sp>
      <p:sp>
        <p:nvSpPr>
          <p:cNvPr id="3" name="TextBox 2"/>
          <p:cNvSpPr txBox="1"/>
          <p:nvPr/>
        </p:nvSpPr>
        <p:spPr>
          <a:xfrm>
            <a:off x="121551" y="1371031"/>
            <a:ext cx="8599368" cy="1107996"/>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Common hallucinations in PD: furry animals, babies, dead relatives</a:t>
            </a:r>
          </a:p>
          <a:p>
            <a:r>
              <a:rPr lang="en-US" sz="2200" dirty="0">
                <a:latin typeface="Arial" panose="020B0604020202020204" pitchFamily="34" charset="0"/>
                <a:cs typeface="Arial" panose="020B0604020202020204" pitchFamily="34" charset="0"/>
              </a:rPr>
              <a:t>A person can wake up to a hallucination which makes it very difficult to return to sleep.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6516" y="2781649"/>
            <a:ext cx="2674620" cy="17830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3379" y="4564729"/>
            <a:ext cx="2681695" cy="178779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875" y="2630338"/>
            <a:ext cx="2674620" cy="1783080"/>
          </a:xfrm>
          <a:prstGeom prst="rect">
            <a:avLst/>
          </a:prstGeom>
        </p:spPr>
      </p:pic>
    </p:spTree>
    <p:extLst>
      <p:ext uri="{BB962C8B-B14F-4D97-AF65-F5344CB8AC3E}">
        <p14:creationId xmlns:p14="http://schemas.microsoft.com/office/powerpoint/2010/main" val="1725338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200" dirty="0" err="1"/>
              <a:t>Pd</a:t>
            </a:r>
            <a:r>
              <a:rPr lang="en-US" sz="2200" dirty="0"/>
              <a:t> symptoms that impact sleep – urinary symptoms</a:t>
            </a:r>
          </a:p>
        </p:txBody>
      </p:sp>
      <p:sp>
        <p:nvSpPr>
          <p:cNvPr id="2" name="TextBox 1"/>
          <p:cNvSpPr txBox="1"/>
          <p:nvPr/>
        </p:nvSpPr>
        <p:spPr>
          <a:xfrm>
            <a:off x="243839" y="1143001"/>
            <a:ext cx="8003178" cy="5863144"/>
          </a:xfrm>
          <a:prstGeom prst="rect">
            <a:avLst/>
          </a:prstGeom>
          <a:noFill/>
        </p:spPr>
        <p:txBody>
          <a:bodyPr wrap="square" rtlCol="0">
            <a:spAutoFit/>
          </a:bodyPr>
          <a:lstStyle/>
          <a:p>
            <a:r>
              <a:rPr lang="en-US" sz="1900" b="1" dirty="0">
                <a:latin typeface="Arial" panose="020B0604020202020204" pitchFamily="34" charset="0"/>
                <a:cs typeface="Arial" panose="020B0604020202020204" pitchFamily="34" charset="0"/>
              </a:rPr>
              <a:t>Urinary symptoms that can interrupt sleep</a:t>
            </a: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Urinary urgency</a:t>
            </a: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Urinary frequency</a:t>
            </a:r>
          </a:p>
          <a:p>
            <a:pPr marL="285750" indent="-285750">
              <a:buFont typeface="Arial" panose="020B0604020202020204" pitchFamily="34" charset="0"/>
              <a:buChar char="•"/>
            </a:pPr>
            <a:r>
              <a:rPr lang="en-US" sz="1900" dirty="0" err="1">
                <a:latin typeface="Arial" panose="020B0604020202020204" pitchFamily="34" charset="0"/>
                <a:cs typeface="Arial" panose="020B0604020202020204" pitchFamily="34" charset="0"/>
              </a:rPr>
              <a:t>Nocturia</a:t>
            </a:r>
            <a:r>
              <a:rPr lang="en-US" sz="1900" dirty="0">
                <a:latin typeface="Arial" panose="020B0604020202020204" pitchFamily="34" charset="0"/>
                <a:cs typeface="Arial" panose="020B0604020202020204" pitchFamily="34" charset="0"/>
              </a:rPr>
              <a:t> with frequent awakenings to urinate</a:t>
            </a: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Urinary dribbling or incontinence</a:t>
            </a:r>
          </a:p>
          <a:p>
            <a:pPr marL="285750" indent="-285750">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r>
              <a:rPr lang="en-US" sz="1900" b="1" dirty="0">
                <a:latin typeface="Arial" panose="020B0604020202020204" pitchFamily="34" charset="0"/>
                <a:cs typeface="Arial" panose="020B0604020202020204" pitchFamily="34" charset="0"/>
              </a:rPr>
              <a:t>Treatment</a:t>
            </a: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Assessment for other causes of urinary issues (e.g. enlarged prostate)</a:t>
            </a: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Urinary issues of PD can be treated with medications, but be sure to use medications with fewer cognitive side effects</a:t>
            </a:r>
          </a:p>
          <a:p>
            <a:pPr marL="742950" lvl="1" indent="-285750">
              <a:buFont typeface="Arial" panose="020B0604020202020204" pitchFamily="34" charset="0"/>
              <a:buChar char="•"/>
            </a:pPr>
            <a:r>
              <a:rPr lang="en-US" sz="1900" dirty="0" err="1">
                <a:latin typeface="Arial" panose="020B0604020202020204" pitchFamily="34" charset="0"/>
                <a:cs typeface="Arial" panose="020B0604020202020204" pitchFamily="34" charset="0"/>
              </a:rPr>
              <a:t>Mirabegron</a:t>
            </a:r>
            <a:endParaRPr lang="en-US" sz="19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900" dirty="0" err="1">
                <a:latin typeface="Arial" panose="020B0604020202020204" pitchFamily="34" charset="0"/>
                <a:cs typeface="Arial" panose="020B0604020202020204" pitchFamily="34" charset="0"/>
              </a:rPr>
              <a:t>Trospium</a:t>
            </a:r>
            <a:endParaRPr lang="en-US" sz="19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900" dirty="0" err="1">
                <a:latin typeface="Arial" panose="020B0604020202020204" pitchFamily="34" charset="0"/>
                <a:cs typeface="Arial" panose="020B0604020202020204" pitchFamily="34" charset="0"/>
              </a:rPr>
              <a:t>Solifenacin</a:t>
            </a:r>
            <a:endParaRPr lang="en-US" sz="19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900" dirty="0" err="1">
                <a:latin typeface="Arial" panose="020B0604020202020204" pitchFamily="34" charset="0"/>
                <a:cs typeface="Arial" panose="020B0604020202020204" pitchFamily="34" charset="0"/>
              </a:rPr>
              <a:t>Darifenacin</a:t>
            </a:r>
            <a:endParaRPr lang="en-US" sz="19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Botulinum toxin injections</a:t>
            </a:r>
          </a:p>
          <a:p>
            <a:pPr lvl="1"/>
            <a:endParaRPr lang="en-US" dirty="0"/>
          </a:p>
          <a:p>
            <a:pPr lvl="1"/>
            <a:endParaRPr lang="en-US" dirty="0"/>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01501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200" dirty="0" err="1"/>
              <a:t>Pd</a:t>
            </a:r>
            <a:r>
              <a:rPr lang="en-US" sz="2200" dirty="0"/>
              <a:t> symptoms that impact sleep – motor symptoms</a:t>
            </a:r>
          </a:p>
        </p:txBody>
      </p:sp>
      <p:sp>
        <p:nvSpPr>
          <p:cNvPr id="2" name="TextBox 1"/>
          <p:cNvSpPr txBox="1"/>
          <p:nvPr/>
        </p:nvSpPr>
        <p:spPr>
          <a:xfrm>
            <a:off x="1614650" y="5225572"/>
            <a:ext cx="6737742" cy="923330"/>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Motor symptoms such as </a:t>
            </a:r>
            <a:r>
              <a:rPr lang="en-US" b="1" dirty="0">
                <a:latin typeface="Arial" panose="020B0604020202020204" pitchFamily="34" charset="0"/>
                <a:cs typeface="Arial" panose="020B0604020202020204" pitchFamily="34" charset="0"/>
              </a:rPr>
              <a:t>tremor</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stiffness</a:t>
            </a:r>
            <a:r>
              <a:rPr lang="en-US" dirty="0">
                <a:latin typeface="Arial" panose="020B0604020202020204" pitchFamily="34" charset="0"/>
                <a:cs typeface="Arial" panose="020B0604020202020204" pitchFamily="34" charset="0"/>
              </a:rPr>
              <a:t> can impact sleep</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5" name="Rectangle 4"/>
          <p:cNvSpPr/>
          <p:nvPr/>
        </p:nvSpPr>
        <p:spPr>
          <a:xfrm>
            <a:off x="3205377" y="2059392"/>
            <a:ext cx="918881" cy="36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6C1F687E-21ED-4AF5-9318-FD953725C68B}"/>
              </a:ext>
            </a:extLst>
          </p:cNvPr>
          <p:cNvPicPr>
            <a:picLocks noChangeAspect="1"/>
          </p:cNvPicPr>
          <p:nvPr/>
        </p:nvPicPr>
        <p:blipFill>
          <a:blip r:embed="rId3"/>
          <a:stretch>
            <a:fillRect/>
          </a:stretch>
        </p:blipFill>
        <p:spPr>
          <a:xfrm>
            <a:off x="2866957" y="1256796"/>
            <a:ext cx="3967090" cy="2975317"/>
          </a:xfrm>
          <a:prstGeom prst="rect">
            <a:avLst/>
          </a:prstGeom>
        </p:spPr>
      </p:pic>
      <p:sp>
        <p:nvSpPr>
          <p:cNvPr id="10" name="TextBox 9">
            <a:extLst>
              <a:ext uri="{FF2B5EF4-FFF2-40B4-BE49-F238E27FC236}">
                <a16:creationId xmlns:a16="http://schemas.microsoft.com/office/drawing/2014/main" id="{05AE18D1-914E-4FD3-82E0-4705F70C0388}"/>
              </a:ext>
            </a:extLst>
          </p:cNvPr>
          <p:cNvSpPr txBox="1"/>
          <p:nvPr/>
        </p:nvSpPr>
        <p:spPr>
          <a:xfrm rot="16200000">
            <a:off x="1125866" y="2475249"/>
            <a:ext cx="1821332"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Clinical Response</a:t>
            </a:r>
          </a:p>
        </p:txBody>
      </p:sp>
      <p:sp>
        <p:nvSpPr>
          <p:cNvPr id="11" name="TextBox 10">
            <a:extLst>
              <a:ext uri="{FF2B5EF4-FFF2-40B4-BE49-F238E27FC236}">
                <a16:creationId xmlns:a16="http://schemas.microsoft.com/office/drawing/2014/main" id="{001D22CC-B896-481F-A52F-1B270E92C570}"/>
              </a:ext>
            </a:extLst>
          </p:cNvPr>
          <p:cNvSpPr txBox="1"/>
          <p:nvPr/>
        </p:nvSpPr>
        <p:spPr>
          <a:xfrm>
            <a:off x="2366455" y="4188210"/>
            <a:ext cx="96444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dose</a:t>
            </a:r>
          </a:p>
        </p:txBody>
      </p:sp>
      <p:sp>
        <p:nvSpPr>
          <p:cNvPr id="12" name="Arrow: Right 30">
            <a:extLst>
              <a:ext uri="{FF2B5EF4-FFF2-40B4-BE49-F238E27FC236}">
                <a16:creationId xmlns:a16="http://schemas.microsoft.com/office/drawing/2014/main" id="{D8469160-D6D0-435A-AF10-1F23AB2FC7AE}"/>
              </a:ext>
            </a:extLst>
          </p:cNvPr>
          <p:cNvSpPr/>
          <p:nvPr/>
        </p:nvSpPr>
        <p:spPr>
          <a:xfrm rot="16200000">
            <a:off x="2439626" y="3756564"/>
            <a:ext cx="527958" cy="497279"/>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D8D2838-AFD7-4A09-9FB5-9D35AE4CE08D}"/>
              </a:ext>
            </a:extLst>
          </p:cNvPr>
          <p:cNvSpPr txBox="1"/>
          <p:nvPr/>
        </p:nvSpPr>
        <p:spPr>
          <a:xfrm>
            <a:off x="4532116" y="4172654"/>
            <a:ext cx="68480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dose</a:t>
            </a:r>
          </a:p>
        </p:txBody>
      </p:sp>
      <p:sp>
        <p:nvSpPr>
          <p:cNvPr id="14" name="Arrow: Right 27">
            <a:extLst>
              <a:ext uri="{FF2B5EF4-FFF2-40B4-BE49-F238E27FC236}">
                <a16:creationId xmlns:a16="http://schemas.microsoft.com/office/drawing/2014/main" id="{EB7631A0-E2AE-48B8-A03F-CC0EF11895E5}"/>
              </a:ext>
            </a:extLst>
          </p:cNvPr>
          <p:cNvSpPr/>
          <p:nvPr/>
        </p:nvSpPr>
        <p:spPr>
          <a:xfrm rot="16200000">
            <a:off x="4584891" y="3737126"/>
            <a:ext cx="527958" cy="4972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E3C6FA7-9A34-4DE6-8894-367AF891E524}"/>
              </a:ext>
            </a:extLst>
          </p:cNvPr>
          <p:cNvSpPr txBox="1"/>
          <p:nvPr/>
        </p:nvSpPr>
        <p:spPr>
          <a:xfrm>
            <a:off x="3380189" y="2067364"/>
            <a:ext cx="530915"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ON</a:t>
            </a:r>
          </a:p>
        </p:txBody>
      </p:sp>
      <p:sp>
        <p:nvSpPr>
          <p:cNvPr id="16" name="TextBox 15">
            <a:extLst>
              <a:ext uri="{FF2B5EF4-FFF2-40B4-BE49-F238E27FC236}">
                <a16:creationId xmlns:a16="http://schemas.microsoft.com/office/drawing/2014/main" id="{E43D8616-FD88-4D28-9CD8-9348FAEF7548}"/>
              </a:ext>
            </a:extLst>
          </p:cNvPr>
          <p:cNvSpPr txBox="1"/>
          <p:nvPr/>
        </p:nvSpPr>
        <p:spPr>
          <a:xfrm>
            <a:off x="5793943" y="2067364"/>
            <a:ext cx="530915"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ON</a:t>
            </a:r>
          </a:p>
        </p:txBody>
      </p:sp>
      <p:sp>
        <p:nvSpPr>
          <p:cNvPr id="17" name="TextBox 16">
            <a:extLst>
              <a:ext uri="{FF2B5EF4-FFF2-40B4-BE49-F238E27FC236}">
                <a16:creationId xmlns:a16="http://schemas.microsoft.com/office/drawing/2014/main" id="{071FE339-8E8B-4BE7-9C29-D5602078C5D7}"/>
              </a:ext>
            </a:extLst>
          </p:cNvPr>
          <p:cNvSpPr txBox="1"/>
          <p:nvPr/>
        </p:nvSpPr>
        <p:spPr>
          <a:xfrm>
            <a:off x="4600020" y="2903971"/>
            <a:ext cx="64633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OFF</a:t>
            </a:r>
          </a:p>
        </p:txBody>
      </p:sp>
      <p:cxnSp>
        <p:nvCxnSpPr>
          <p:cNvPr id="18" name="Straight Connector 17">
            <a:extLst>
              <a:ext uri="{FF2B5EF4-FFF2-40B4-BE49-F238E27FC236}">
                <a16:creationId xmlns:a16="http://schemas.microsoft.com/office/drawing/2014/main" id="{9ABC44AB-0F70-486E-ACE5-9D9082FB7009}"/>
              </a:ext>
            </a:extLst>
          </p:cNvPr>
          <p:cNvCxnSpPr/>
          <p:nvPr/>
        </p:nvCxnSpPr>
        <p:spPr>
          <a:xfrm flipH="1">
            <a:off x="2715186" y="2733085"/>
            <a:ext cx="315727" cy="802536"/>
          </a:xfrm>
          <a:prstGeom prst="line">
            <a:avLst/>
          </a:prstGeom>
          <a:ln>
            <a:solidFill>
              <a:srgbClr val="2727F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79168C1-543D-49DF-9526-A3330131D1D0}"/>
              </a:ext>
            </a:extLst>
          </p:cNvPr>
          <p:cNvCxnSpPr/>
          <p:nvPr/>
        </p:nvCxnSpPr>
        <p:spPr>
          <a:xfrm>
            <a:off x="2426502" y="2733085"/>
            <a:ext cx="5077937" cy="0"/>
          </a:xfrm>
          <a:prstGeom prst="line">
            <a:avLst/>
          </a:prstGeom>
          <a:ln w="38100">
            <a:solidFill>
              <a:srgbClr val="002060"/>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255712" y="4541986"/>
            <a:ext cx="632289"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Time</a:t>
            </a:r>
          </a:p>
        </p:txBody>
      </p:sp>
    </p:spTree>
    <p:extLst>
      <p:ext uri="{BB962C8B-B14F-4D97-AF65-F5344CB8AC3E}">
        <p14:creationId xmlns:p14="http://schemas.microsoft.com/office/powerpoint/2010/main" val="3531711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3"/>
          <p:cNvGraphicFramePr>
            <a:graphicFrameLocks/>
          </p:cNvGraphicFramePr>
          <p:nvPr>
            <p:extLst>
              <p:ext uri="{D42A27DB-BD31-4B8C-83A1-F6EECF244321}">
                <p14:modId xmlns:p14="http://schemas.microsoft.com/office/powerpoint/2010/main" val="353748536"/>
              </p:ext>
            </p:extLst>
          </p:nvPr>
        </p:nvGraphicFramePr>
        <p:xfrm>
          <a:off x="1255596" y="1721759"/>
          <a:ext cx="6336353" cy="3550493"/>
        </p:xfrm>
        <a:graphic>
          <a:graphicData uri="http://schemas.openxmlformats.org/drawingml/2006/table">
            <a:tbl>
              <a:tblPr/>
              <a:tblGrid>
                <a:gridCol w="1457915">
                  <a:extLst>
                    <a:ext uri="{9D8B030D-6E8A-4147-A177-3AD203B41FA5}">
                      <a16:colId xmlns:a16="http://schemas.microsoft.com/office/drawing/2014/main" val="3113985975"/>
                    </a:ext>
                  </a:extLst>
                </a:gridCol>
                <a:gridCol w="2780477">
                  <a:extLst>
                    <a:ext uri="{9D8B030D-6E8A-4147-A177-3AD203B41FA5}">
                      <a16:colId xmlns:a16="http://schemas.microsoft.com/office/drawing/2014/main" val="20001"/>
                    </a:ext>
                  </a:extLst>
                </a:gridCol>
                <a:gridCol w="2097961">
                  <a:extLst>
                    <a:ext uri="{9D8B030D-6E8A-4147-A177-3AD203B41FA5}">
                      <a16:colId xmlns:a16="http://schemas.microsoft.com/office/drawing/2014/main" val="20002"/>
                    </a:ext>
                  </a:extLst>
                </a:gridCol>
              </a:tblGrid>
              <a:tr h="681286">
                <a:tc>
                  <a:txBody>
                    <a:bodyPr/>
                    <a:lstStyle/>
                    <a:p>
                      <a:pPr marL="0" marR="0" lvl="0" indent="0" algn="l" defTabSz="914400" rtl="0" eaLnBrk="1" fontAlgn="base" latinLnBrk="0" hangingPunct="1">
                        <a:lnSpc>
                          <a:spcPts val="2000"/>
                        </a:lnSpc>
                        <a:spcBef>
                          <a:spcPts val="8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Drug</a:t>
                      </a:r>
                    </a:p>
                  </a:txBody>
                  <a:tcPr marL="68580" marR="68580" marT="34285" marB="3428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8A23F"/>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MS PGothic" panose="020B0600070205080204" pitchFamily="34" charset="-128"/>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MS PGothic" panose="020B0600070205080204" pitchFamily="34" charset="-128"/>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MS PGothic" panose="020B0600070205080204" pitchFamily="34" charset="-128"/>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MS PGothic" panose="020B0600070205080204" pitchFamily="34" charset="-128"/>
                        </a:defRPr>
                      </a:lvl4pPr>
                      <a:lvl5pPr marL="347663">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MS PGothic" panose="020B0600070205080204" pitchFamily="34" charset="-128"/>
                        </a:defRPr>
                      </a:lvl5pPr>
                      <a:lvl6pPr marL="804863" indent="1482725"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MS PGothic" panose="020B0600070205080204" pitchFamily="34" charset="-128"/>
                        </a:defRPr>
                      </a:lvl6pPr>
                      <a:lvl7pPr marL="1262063" indent="1482725"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MS PGothic" panose="020B0600070205080204" pitchFamily="34" charset="-128"/>
                        </a:defRPr>
                      </a:lvl7pPr>
                      <a:lvl8pPr marL="1719263" indent="1482725"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MS PGothic" panose="020B0600070205080204" pitchFamily="34" charset="-128"/>
                        </a:defRPr>
                      </a:lvl8pPr>
                      <a:lvl9pPr marL="2176463" indent="1482725"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MS PGothic" panose="020B0600070205080204" pitchFamily="34" charset="-128"/>
                        </a:defRPr>
                      </a:lvl9pPr>
                    </a:lstStyle>
                    <a:p>
                      <a:pPr marL="0" marR="0" lvl="0" indent="0" algn="l" defTabSz="914400" rtl="0" eaLnBrk="1" fontAlgn="base" latinLnBrk="0" hangingPunct="1">
                        <a:lnSpc>
                          <a:spcPts val="2000"/>
                        </a:lnSpc>
                        <a:spcBef>
                          <a:spcPts val="8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Formulation</a:t>
                      </a:r>
                    </a:p>
                  </a:txBody>
                  <a:tcPr marL="68580" marR="68580" marT="34285" marB="3428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8A23F"/>
                    </a:solidFill>
                  </a:tcPr>
                </a:tc>
                <a:tc>
                  <a:txBody>
                    <a:bodyPr/>
                    <a:lstStyle/>
                    <a:p>
                      <a:pPr marL="0" marR="0" lvl="0" indent="0" algn="l" defTabSz="914400" rtl="0" eaLnBrk="1" fontAlgn="base" latinLnBrk="0" hangingPunct="1">
                        <a:lnSpc>
                          <a:spcPts val="2000"/>
                        </a:lnSpc>
                        <a:spcBef>
                          <a:spcPts val="8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Brand Name</a:t>
                      </a:r>
                    </a:p>
                  </a:txBody>
                  <a:tcPr marL="68580" marR="68580" marT="34285" marB="3428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8A23F"/>
                    </a:solidFill>
                  </a:tcPr>
                </a:tc>
                <a:extLst>
                  <a:ext uri="{0D108BD9-81ED-4DB2-BD59-A6C34878D82A}">
                    <a16:rowId xmlns:a16="http://schemas.microsoft.com/office/drawing/2014/main" val="10000"/>
                  </a:ext>
                </a:extLst>
              </a:tr>
              <a:tr h="681286">
                <a:tc>
                  <a:txBody>
                    <a:bodyPr/>
                    <a:lstStyle/>
                    <a:p>
                      <a:pPr marL="0" marR="0" lvl="0" indent="0" algn="l" defTabSz="914400" rtl="0" eaLnBrk="1" fontAlgn="base" latinLnBrk="0" hangingPunct="1">
                        <a:lnSpc>
                          <a:spcPts val="2000"/>
                        </a:lnSpc>
                        <a:spcBef>
                          <a:spcPts val="8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Carbidopa / Levodopa </a:t>
                      </a:r>
                    </a:p>
                  </a:txBody>
                  <a:tcPr marL="68580" marR="68580" marT="34285" marB="342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MS PGothic" panose="020B0600070205080204" pitchFamily="34" charset="-128"/>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MS PGothic" panose="020B0600070205080204" pitchFamily="34" charset="-128"/>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MS PGothic" panose="020B0600070205080204" pitchFamily="34" charset="-128"/>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MS PGothic" panose="020B0600070205080204" pitchFamily="34" charset="-128"/>
                        </a:defRPr>
                      </a:lvl4pPr>
                      <a:lvl5pPr marL="347663">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MS PGothic" panose="020B0600070205080204" pitchFamily="34" charset="-128"/>
                        </a:defRPr>
                      </a:lvl5pPr>
                      <a:lvl6pPr marL="804863" indent="1482725"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MS PGothic" panose="020B0600070205080204" pitchFamily="34" charset="-128"/>
                        </a:defRPr>
                      </a:lvl6pPr>
                      <a:lvl7pPr marL="1262063" indent="1482725"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MS PGothic" panose="020B0600070205080204" pitchFamily="34" charset="-128"/>
                        </a:defRPr>
                      </a:lvl7pPr>
                      <a:lvl8pPr marL="1719263" indent="1482725"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MS PGothic" panose="020B0600070205080204" pitchFamily="34" charset="-128"/>
                        </a:defRPr>
                      </a:lvl8pPr>
                      <a:lvl9pPr marL="2176463" indent="1482725"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MS PGothic" panose="020B0600070205080204" pitchFamily="34" charset="-128"/>
                        </a:defRPr>
                      </a:lvl9pPr>
                    </a:lstStyle>
                    <a:p>
                      <a:pPr marL="0" marR="0" lvl="0" indent="0" algn="l" defTabSz="914400" rtl="0" eaLnBrk="1" fontAlgn="base" latinLnBrk="0" hangingPunct="1">
                        <a:lnSpc>
                          <a:spcPts val="2000"/>
                        </a:lnSpc>
                        <a:spcBef>
                          <a:spcPts val="8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Immediate release (IR)</a:t>
                      </a:r>
                    </a:p>
                  </a:txBody>
                  <a:tcPr marL="68580" marR="68580" marT="34285" marB="342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000"/>
                        </a:lnSpc>
                        <a:spcBef>
                          <a:spcPts val="800"/>
                        </a:spcBef>
                        <a:spcAft>
                          <a:spcPct val="0"/>
                        </a:spcAft>
                        <a:buClrTx/>
                        <a:buSzTx/>
                        <a:buFontTx/>
                        <a:buNone/>
                        <a:tabLst/>
                        <a:defRPr/>
                      </a:pPr>
                      <a:r>
                        <a:rPr kumimoji="0" lang="en-US" altLang="en-US" sz="18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Sinemet</a:t>
                      </a:r>
                      <a:r>
                        <a:rPr lang="en-US" sz="1800" b="1" kern="1200" baseline="30000" dirty="0">
                          <a:solidFill>
                            <a:schemeClr val="tx1"/>
                          </a:solidFill>
                          <a:effectLst/>
                          <a:latin typeface="Arial" panose="020B0604020202020204" pitchFamily="34" charset="0"/>
                          <a:ea typeface="+mn-ea"/>
                          <a:cs typeface="Arial" panose="020B0604020202020204" pitchFamily="34" charset="0"/>
                        </a:rPr>
                        <a:t>®</a:t>
                      </a:r>
                      <a:endParaRPr kumimoji="0" lang="en-US" altLang="en-US" sz="1800" b="0" i="0" u="none" strike="noStrike" cap="none" normalizeH="0" baseline="3000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34285" marB="342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9307">
                <a:tc>
                  <a:txBody>
                    <a:bodyPr/>
                    <a:lstStyle/>
                    <a:p>
                      <a:pPr marL="0" marR="0" lvl="0" indent="0" algn="l" defTabSz="914400" rtl="0" eaLnBrk="1" fontAlgn="base" latinLnBrk="0" hangingPunct="1">
                        <a:lnSpc>
                          <a:spcPts val="2000"/>
                        </a:lnSpc>
                        <a:spcBef>
                          <a:spcPts val="8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Carbidopa / Levodopa </a:t>
                      </a:r>
                    </a:p>
                  </a:txBody>
                  <a:tcPr marL="68580" marR="68580" marT="34285" marB="342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Extended </a:t>
                      </a:r>
                      <a:r>
                        <a:rPr kumimoji="0" lang="es-ES" altLang="en-US" sz="18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release</a:t>
                      </a:r>
                      <a:r>
                        <a:rPr kumimoji="0" lang="es-E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(ER)</a:t>
                      </a:r>
                    </a:p>
                  </a:txBody>
                  <a:tcPr marL="68580" marR="68580" marT="34285" marB="342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[N/A - generic only]</a:t>
                      </a:r>
                    </a:p>
                  </a:txBody>
                  <a:tcPr marL="68580" marR="68580" marT="34285" marB="342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20000"/>
                        <a:lumOff val="80000"/>
                      </a:schemeClr>
                    </a:solidFill>
                  </a:tcPr>
                </a:tc>
                <a:extLst>
                  <a:ext uri="{0D108BD9-81ED-4DB2-BD59-A6C34878D82A}">
                    <a16:rowId xmlns:a16="http://schemas.microsoft.com/office/drawing/2014/main" val="10002"/>
                  </a:ext>
                </a:extLst>
              </a:tr>
              <a:tr h="729307">
                <a:tc>
                  <a:txBody>
                    <a:bodyPr/>
                    <a:lstStyle/>
                    <a:p>
                      <a:pPr marL="0" marR="0" lvl="0" indent="0" algn="l" defTabSz="914400" rtl="0" eaLnBrk="1" fontAlgn="base" latinLnBrk="0" hangingPunct="1">
                        <a:lnSpc>
                          <a:spcPts val="2000"/>
                        </a:lnSpc>
                        <a:spcBef>
                          <a:spcPts val="8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Carbidopa / Levodopa </a:t>
                      </a:r>
                    </a:p>
                  </a:txBody>
                  <a:tcPr marL="68580" marR="68580" marT="34285" marB="342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Extended </a:t>
                      </a:r>
                      <a:r>
                        <a:rPr kumimoji="0" lang="es-ES" altLang="en-US" sz="18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release</a:t>
                      </a:r>
                      <a:r>
                        <a:rPr kumimoji="0" lang="es-E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capsules (ER)</a:t>
                      </a:r>
                    </a:p>
                  </a:txBody>
                  <a:tcPr marL="68580" marR="68580" marT="34285" marB="342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18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Rytary</a:t>
                      </a:r>
                      <a:r>
                        <a:rPr lang="en-US" sz="1800" b="1" kern="1200" baseline="30000" dirty="0">
                          <a:solidFill>
                            <a:schemeClr val="tx1"/>
                          </a:solidFill>
                          <a:effectLst/>
                          <a:latin typeface="Arial" panose="020B0604020202020204" pitchFamily="34" charset="0"/>
                          <a:ea typeface="+mn-ea"/>
                          <a:cs typeface="Arial" panose="020B0604020202020204" pitchFamily="34" charset="0"/>
                        </a:rPr>
                        <a:t>®</a:t>
                      </a:r>
                      <a:endParaRPr kumimoji="0" lang="en-US" altLang="en-US" sz="1800" b="0" i="0" u="none" strike="noStrike" cap="none" normalizeH="0" baseline="3000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34285" marB="342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29307">
                <a:tc>
                  <a:txBody>
                    <a:bodyPr/>
                    <a:lstStyle/>
                    <a:p>
                      <a:pPr marL="0" marR="0" lvl="0" indent="0" algn="l" defTabSz="914400" rtl="0" eaLnBrk="1" fontAlgn="base" latinLnBrk="0" hangingPunct="1">
                        <a:lnSpc>
                          <a:spcPts val="2000"/>
                        </a:lnSpc>
                        <a:spcBef>
                          <a:spcPts val="8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Carbidopa / Levodopa </a:t>
                      </a:r>
                    </a:p>
                  </a:txBody>
                  <a:tcPr marL="68580" marR="68580" marT="34285" marB="342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Intestinal gel</a:t>
                      </a:r>
                    </a:p>
                  </a:txBody>
                  <a:tcPr marL="68580" marR="68580" marT="34285" marB="342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18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Duopa</a:t>
                      </a:r>
                      <a:r>
                        <a:rPr lang="en-US" sz="1800" b="1" kern="1200" baseline="30000" dirty="0">
                          <a:solidFill>
                            <a:schemeClr val="tx1"/>
                          </a:solidFill>
                          <a:effectLst/>
                          <a:latin typeface="Arial" panose="020B0604020202020204" pitchFamily="34" charset="0"/>
                          <a:ea typeface="+mn-ea"/>
                          <a:cs typeface="Arial" panose="020B0604020202020204" pitchFamily="34" charset="0"/>
                        </a:rPr>
                        <a:t>®</a:t>
                      </a:r>
                      <a:endParaRPr kumimoji="0" lang="en-US" altLang="en-US" sz="1800" b="0" i="0" u="none" strike="noStrike" cap="none" normalizeH="0" baseline="3000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34285" marB="342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4" name="Title 3"/>
          <p:cNvSpPr>
            <a:spLocks noGrp="1"/>
          </p:cNvSpPr>
          <p:nvPr>
            <p:ph type="title"/>
          </p:nvPr>
        </p:nvSpPr>
        <p:spPr/>
        <p:txBody>
          <a:bodyPr>
            <a:normAutofit/>
          </a:bodyPr>
          <a:lstStyle/>
          <a:p>
            <a:r>
              <a:rPr lang="en-US" sz="3200" dirty="0"/>
              <a:t>Levodopa formulations</a:t>
            </a:r>
          </a:p>
        </p:txBody>
      </p:sp>
    </p:spTree>
    <p:extLst>
      <p:ext uri="{BB962C8B-B14F-4D97-AF65-F5344CB8AC3E}">
        <p14:creationId xmlns:p14="http://schemas.microsoft.com/office/powerpoint/2010/main" val="2402270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Fatigue in Parkinson’s disease</a:t>
            </a:r>
          </a:p>
        </p:txBody>
      </p:sp>
      <p:sp>
        <p:nvSpPr>
          <p:cNvPr id="7" name="TextBox 6"/>
          <p:cNvSpPr txBox="1"/>
          <p:nvPr/>
        </p:nvSpPr>
        <p:spPr>
          <a:xfrm>
            <a:off x="574765" y="1565236"/>
            <a:ext cx="8334104" cy="2554545"/>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Poor sleep</a:t>
            </a:r>
          </a:p>
          <a:p>
            <a:pPr marL="342900" lvl="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Medication side effect</a:t>
            </a:r>
          </a:p>
          <a:p>
            <a:pPr marL="342900" lvl="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Other medical condition (e.g. thyroid imbalance or anemia)</a:t>
            </a:r>
          </a:p>
          <a:p>
            <a:pPr marL="342900" lvl="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Depression</a:t>
            </a:r>
          </a:p>
          <a:p>
            <a:pPr marL="342900" lvl="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Part of PD - Neurodegeneration in areas of </a:t>
            </a:r>
            <a:r>
              <a:rPr lang="en-US" sz="2000" dirty="0">
                <a:effectLst/>
                <a:latin typeface="Arial" panose="020B0604020202020204" pitchFamily="34" charset="0"/>
                <a:ea typeface="Arial" panose="020B0604020202020204" pitchFamily="34" charset="0"/>
              </a:rPr>
              <a:t>brainstem that are responsible for maintaining wakefulness</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667" r="38573"/>
          <a:stretch/>
        </p:blipFill>
        <p:spPr>
          <a:xfrm>
            <a:off x="4106829" y="3511813"/>
            <a:ext cx="2412275" cy="3048000"/>
          </a:xfrm>
          <a:prstGeom prst="rect">
            <a:avLst/>
          </a:prstGeom>
        </p:spPr>
      </p:pic>
    </p:spTree>
    <p:extLst>
      <p:ext uri="{BB962C8B-B14F-4D97-AF65-F5344CB8AC3E}">
        <p14:creationId xmlns:p14="http://schemas.microsoft.com/office/powerpoint/2010/main" val="3978380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Excessive daytime sleepiness</a:t>
            </a:r>
          </a:p>
        </p:txBody>
      </p:sp>
      <p:sp>
        <p:nvSpPr>
          <p:cNvPr id="2" name="TextBox 1"/>
          <p:cNvSpPr txBox="1"/>
          <p:nvPr/>
        </p:nvSpPr>
        <p:spPr>
          <a:xfrm>
            <a:off x="230459" y="1614388"/>
            <a:ext cx="8344198" cy="1200329"/>
          </a:xfrm>
          <a:prstGeom prst="rect">
            <a:avLst/>
          </a:prstGeom>
          <a:noFill/>
        </p:spPr>
        <p:txBody>
          <a:bodyPr wrap="square" rtlCol="0">
            <a:spAutoFit/>
          </a:bodyPr>
          <a:lstStyle/>
          <a:p>
            <a:pPr marL="285750" indent="-285750">
              <a:spcBef>
                <a:spcPts val="0"/>
              </a:spcBef>
              <a:spcAft>
                <a:spcPts val="0"/>
              </a:spcAft>
              <a:buFont typeface="Arial" panose="020B0604020202020204" pitchFamily="34" charset="0"/>
              <a:buChar char="•"/>
            </a:pPr>
            <a:r>
              <a:rPr lang="en-US" dirty="0">
                <a:effectLst/>
                <a:latin typeface="Arial" panose="020B0604020202020204" pitchFamily="34" charset="0"/>
                <a:ea typeface="Arial" panose="020B0604020202020204" pitchFamily="34" charset="0"/>
                <a:cs typeface="Arial" panose="020B0604020202020204" pitchFamily="34" charset="0"/>
              </a:rPr>
              <a:t>Defined as an inability to maintain wakefulness during the waking day </a:t>
            </a:r>
            <a:endParaRPr lang="en-US" dirty="0">
              <a:latin typeface="Arial" panose="020B0604020202020204" pitchFamily="34" charset="0"/>
              <a:cs typeface="Arial" panose="020B0604020202020204" pitchFamily="34" charset="0"/>
            </a:endParaRPr>
          </a:p>
          <a:p>
            <a:pPr marL="285750" indent="-285750">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Excessive daytime sleepiness increases in prevalence as PD advances</a:t>
            </a:r>
          </a:p>
          <a:p>
            <a:pPr>
              <a:spcBef>
                <a:spcPts val="0"/>
              </a:spcBef>
              <a:spcAft>
                <a:spcPts val="0"/>
              </a:spcAft>
            </a:pPr>
            <a:endParaRPr lang="en-US" dirty="0">
              <a:effectLst/>
              <a:latin typeface="Calibri" panose="020F0502020204030204" pitchFamily="34" charset="0"/>
              <a:ea typeface="Calibri" panose="020F0502020204030204" pitchFamily="34" charset="0"/>
            </a:endParaRPr>
          </a:p>
          <a:p>
            <a:pPr marL="1257300" lvl="2" indent="-342900">
              <a:spcBef>
                <a:spcPts val="0"/>
              </a:spcBef>
              <a:spcAft>
                <a:spcPts val="0"/>
              </a:spcAft>
              <a:buFont typeface="Symbol" panose="05050102010706020507" pitchFamily="18" charset="2"/>
              <a:buChar char=""/>
            </a:pPr>
            <a:endParaRPr lang="en-US" dirty="0">
              <a:effectLst/>
              <a:latin typeface="Arial" panose="020B0604020202020204" pitchFamily="34" charset="0"/>
              <a:ea typeface="Arial" panose="020B0604020202020204" pitchFamily="34" charset="0"/>
            </a:endParaRPr>
          </a:p>
        </p:txBody>
      </p:sp>
      <p:pic>
        <p:nvPicPr>
          <p:cNvPr id="1026" name="Picture 2" descr="Senior man sleeping on a park bench. Chinese old man, medium shot.">
            <a:extLst>
              <a:ext uri="{FF2B5EF4-FFF2-40B4-BE49-F238E27FC236}">
                <a16:creationId xmlns:a16="http://schemas.microsoft.com/office/drawing/2014/main" id="{BE12F04A-43ED-40EA-963A-012D35C52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740" y="2900284"/>
            <a:ext cx="3429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174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marR="0" lvl="0">
              <a:spcBef>
                <a:spcPts val="0"/>
              </a:spcBef>
              <a:spcAft>
                <a:spcPts val="0"/>
              </a:spcAft>
            </a:pPr>
            <a:r>
              <a:rPr lang="en-US" sz="2000" dirty="0">
                <a:effectLst/>
                <a:latin typeface="Arial" panose="020B0604020202020204" pitchFamily="34" charset="0"/>
                <a:ea typeface="Arial" panose="020B0604020202020204" pitchFamily="34" charset="0"/>
              </a:rPr>
              <a:t>strategies that improve wakefulness during the day</a:t>
            </a:r>
            <a:endParaRPr lang="en-US" sz="2000" dirty="0">
              <a:latin typeface="Calibri" panose="020F0502020204030204" pitchFamily="34" charset="0"/>
              <a:ea typeface="Arial" panose="020B0604020202020204" pitchFamily="34" charset="0"/>
            </a:endParaRPr>
          </a:p>
        </p:txBody>
      </p:sp>
      <p:sp>
        <p:nvSpPr>
          <p:cNvPr id="2" name="TextBox 1"/>
          <p:cNvSpPr txBox="1"/>
          <p:nvPr/>
        </p:nvSpPr>
        <p:spPr>
          <a:xfrm>
            <a:off x="230459" y="1727599"/>
            <a:ext cx="8344198" cy="2308324"/>
          </a:xfrm>
          <a:prstGeom prst="rect">
            <a:avLst/>
          </a:prstGeom>
          <a:noFill/>
        </p:spPr>
        <p:txBody>
          <a:bodyPr wrap="square" rtlCol="0">
            <a:spAutoFit/>
          </a:bodyPr>
          <a:lstStyle/>
          <a:p>
            <a:pPr marL="285750" indent="-285750">
              <a:spcBef>
                <a:spcPts val="0"/>
              </a:spcBef>
              <a:spcAft>
                <a:spcPts val="0"/>
              </a:spcAft>
              <a:buFont typeface="Wingdings" panose="05000000000000000000" pitchFamily="2" charset="2"/>
              <a:buChar char="§"/>
            </a:pPr>
            <a:r>
              <a:rPr lang="en-US" sz="1800" dirty="0">
                <a:effectLst/>
                <a:latin typeface="Arial" panose="020B0604020202020204" pitchFamily="34" charset="0"/>
                <a:ea typeface="Arial" panose="020B0604020202020204" pitchFamily="34" charset="0"/>
              </a:rPr>
              <a:t>Encourage daily exercise and activities </a:t>
            </a:r>
          </a:p>
          <a:p>
            <a:pPr marL="285750" indent="-285750">
              <a:spcBef>
                <a:spcPts val="0"/>
              </a:spcBef>
              <a:spcAft>
                <a:spcPts val="0"/>
              </a:spcAft>
              <a:buFont typeface="Wingdings" panose="05000000000000000000" pitchFamily="2" charset="2"/>
              <a:buChar char="§"/>
            </a:pPr>
            <a:r>
              <a:rPr lang="en-US" sz="1800" dirty="0">
                <a:effectLst/>
                <a:latin typeface="Arial" panose="020B0604020202020204" pitchFamily="34" charset="0"/>
                <a:ea typeface="Arial" panose="020B0604020202020204" pitchFamily="34" charset="0"/>
              </a:rPr>
              <a:t>Light therapy</a:t>
            </a:r>
          </a:p>
          <a:p>
            <a:pPr marL="285750" indent="-285750">
              <a:spcBef>
                <a:spcPts val="0"/>
              </a:spcBef>
              <a:spcAft>
                <a:spcPts val="0"/>
              </a:spcAft>
              <a:buFont typeface="Wingdings" panose="05000000000000000000" pitchFamily="2" charset="2"/>
              <a:buChar char="§"/>
            </a:pPr>
            <a:r>
              <a:rPr lang="en-US" sz="1800" dirty="0">
                <a:effectLst/>
                <a:latin typeface="Arial" panose="020B0604020202020204" pitchFamily="34" charset="0"/>
                <a:ea typeface="Arial" panose="020B0604020202020204" pitchFamily="34" charset="0"/>
              </a:rPr>
              <a:t>Medications</a:t>
            </a:r>
          </a:p>
          <a:p>
            <a:pPr marL="1257300" lvl="2" indent="-342900">
              <a:spcBef>
                <a:spcPts val="0"/>
              </a:spcBef>
              <a:spcAft>
                <a:spcPts val="0"/>
              </a:spcAft>
              <a:buFont typeface="Courier New" panose="02070309020205020404" pitchFamily="49" charset="0"/>
              <a:buChar char="o"/>
            </a:pPr>
            <a:r>
              <a:rPr lang="en-US" dirty="0">
                <a:latin typeface="Arial" panose="020B0604020202020204" pitchFamily="34" charset="0"/>
                <a:ea typeface="Arial" panose="020B0604020202020204" pitchFamily="34" charset="0"/>
              </a:rPr>
              <a:t>Modafinil</a:t>
            </a:r>
          </a:p>
          <a:p>
            <a:pPr marL="1257300" lvl="2" indent="-342900">
              <a:spcBef>
                <a:spcPts val="0"/>
              </a:spcBef>
              <a:spcAft>
                <a:spcPts val="0"/>
              </a:spcAft>
              <a:buFont typeface="Courier New" panose="02070309020205020404" pitchFamily="49" charset="0"/>
              <a:buChar char="o"/>
            </a:pPr>
            <a:r>
              <a:rPr lang="en-US" dirty="0">
                <a:latin typeface="Arial" panose="020B0604020202020204" pitchFamily="34" charset="0"/>
                <a:ea typeface="Arial" panose="020B0604020202020204" pitchFamily="34" charset="0"/>
              </a:rPr>
              <a:t>Methylphenidate</a:t>
            </a:r>
          </a:p>
          <a:p>
            <a:pPr marL="1257300" lvl="2" indent="-342900">
              <a:spcBef>
                <a:spcPts val="0"/>
              </a:spcBef>
              <a:spcAft>
                <a:spcPts val="0"/>
              </a:spcAft>
              <a:buFont typeface="Courier New" panose="02070309020205020404" pitchFamily="49" charset="0"/>
              <a:buChar char="o"/>
            </a:pPr>
            <a:r>
              <a:rPr lang="en-US" dirty="0">
                <a:latin typeface="Arial" panose="020B0604020202020204" pitchFamily="34" charset="0"/>
                <a:ea typeface="Arial" panose="020B0604020202020204" pitchFamily="34" charset="0"/>
              </a:rPr>
              <a:t>Caffeine</a:t>
            </a:r>
          </a:p>
          <a:p>
            <a:pPr marL="1257300" lvl="2" indent="-342900">
              <a:spcBef>
                <a:spcPts val="0"/>
              </a:spcBef>
              <a:spcAft>
                <a:spcPts val="0"/>
              </a:spcAft>
              <a:buFont typeface="Courier New" panose="02070309020205020404" pitchFamily="49" charset="0"/>
              <a:buChar char="o"/>
            </a:pPr>
            <a:r>
              <a:rPr lang="en-US" dirty="0" err="1">
                <a:latin typeface="Arial" panose="020B0604020202020204" pitchFamily="34" charset="0"/>
                <a:ea typeface="Arial" panose="020B0604020202020204" pitchFamily="34" charset="0"/>
              </a:rPr>
              <a:t>Istradefylline</a:t>
            </a:r>
            <a:endParaRPr lang="en-US" dirty="0">
              <a:latin typeface="Arial" panose="020B0604020202020204" pitchFamily="34" charset="0"/>
              <a:ea typeface="Arial" panose="020B0604020202020204" pitchFamily="34" charset="0"/>
            </a:endParaRPr>
          </a:p>
          <a:p>
            <a:pPr marL="1257300" lvl="2" indent="-342900">
              <a:spcBef>
                <a:spcPts val="0"/>
              </a:spcBef>
              <a:spcAft>
                <a:spcPts val="0"/>
              </a:spcAft>
              <a:buFont typeface="Symbol" panose="05050102010706020507" pitchFamily="18" charset="2"/>
              <a:buChar char=""/>
            </a:pPr>
            <a:endParaRPr lang="en-US" dirty="0">
              <a:effectLst/>
              <a:latin typeface="Arial" panose="020B0604020202020204" pitchFamily="34" charset="0"/>
              <a:ea typeface="Arial" panose="020B0604020202020204" pitchFamily="34" charset="0"/>
            </a:endParaRPr>
          </a:p>
        </p:txBody>
      </p:sp>
      <p:pic>
        <p:nvPicPr>
          <p:cNvPr id="5" name="Picture 4" descr="A sunset in the background&#10;&#10;Description automatically generated">
            <a:extLst>
              <a:ext uri="{FF2B5EF4-FFF2-40B4-BE49-F238E27FC236}">
                <a16:creationId xmlns:a16="http://schemas.microsoft.com/office/drawing/2014/main" id="{959A14DA-86AD-4C32-B81F-5944DDE459F4}"/>
              </a:ext>
            </a:extLst>
          </p:cNvPr>
          <p:cNvPicPr>
            <a:picLocks noChangeAspect="1"/>
          </p:cNvPicPr>
          <p:nvPr/>
        </p:nvPicPr>
        <p:blipFill>
          <a:blip r:embed="rId3"/>
          <a:stretch>
            <a:fillRect/>
          </a:stretch>
        </p:blipFill>
        <p:spPr>
          <a:xfrm>
            <a:off x="3765143" y="4371435"/>
            <a:ext cx="3118736" cy="2339052"/>
          </a:xfrm>
          <a:prstGeom prst="rect">
            <a:avLst/>
          </a:prstGeom>
        </p:spPr>
      </p:pic>
    </p:spTree>
    <p:extLst>
      <p:ext uri="{BB962C8B-B14F-4D97-AF65-F5344CB8AC3E}">
        <p14:creationId xmlns:p14="http://schemas.microsoft.com/office/powerpoint/2010/main" val="1698879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C305D0-0143-4FC9-80CA-C72DCD73387B}"/>
              </a:ext>
            </a:extLst>
          </p:cNvPr>
          <p:cNvSpPr/>
          <p:nvPr/>
        </p:nvSpPr>
        <p:spPr>
          <a:xfrm>
            <a:off x="353683" y="5943600"/>
            <a:ext cx="3312543" cy="7591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4" name="Title 3"/>
          <p:cNvSpPr>
            <a:spLocks noGrp="1"/>
          </p:cNvSpPr>
          <p:nvPr>
            <p:ph type="title"/>
          </p:nvPr>
        </p:nvSpPr>
        <p:spPr/>
        <p:txBody>
          <a:bodyPr>
            <a:normAutofit/>
          </a:bodyPr>
          <a:lstStyle/>
          <a:p>
            <a:r>
              <a:rPr lang="en-US" sz="2800" dirty="0"/>
              <a:t>summary</a:t>
            </a:r>
          </a:p>
        </p:txBody>
      </p:sp>
      <p:sp>
        <p:nvSpPr>
          <p:cNvPr id="7" name="TextBox 6"/>
          <p:cNvSpPr txBox="1"/>
          <p:nvPr/>
        </p:nvSpPr>
        <p:spPr>
          <a:xfrm>
            <a:off x="670560" y="1180013"/>
            <a:ext cx="8021894" cy="523220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Sleep disorders associated with PD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Rapid eye movement (REM) behavior sleep disorder</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Insomnia</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Sleep fragmentation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Restless leg syndrome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Sleep apnea</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Sleep disorders that result from PD medications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Sleep attacks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Vivid dreams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Common PD symptoms that impact sleep</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Hallucinations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Anxiety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Urinary problems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Motor OFF time at night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Fatigue and Excessive Daytime Sleepiness</a:t>
            </a:r>
          </a:p>
        </p:txBody>
      </p:sp>
    </p:spTree>
    <p:extLst>
      <p:ext uri="{BB962C8B-B14F-4D97-AF65-F5344CB8AC3E}">
        <p14:creationId xmlns:p14="http://schemas.microsoft.com/office/powerpoint/2010/main" val="3005418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2217" y="2382419"/>
            <a:ext cx="9144000" cy="3785652"/>
          </a:xfrm>
          <a:prstGeom prst="rect">
            <a:avLst/>
          </a:prstGeom>
          <a:noFill/>
        </p:spPr>
        <p:txBody>
          <a:bodyPr wrap="square" rtlCol="0">
            <a:spAutoFit/>
          </a:bodyPr>
          <a:lstStyle/>
          <a:p>
            <a:pPr algn="ctr"/>
            <a:endParaRPr lang="en-US" dirty="0">
              <a:solidFill>
                <a:srgbClr val="008000"/>
              </a:solidFill>
              <a:latin typeface="Arial" panose="020B0604020202020204" pitchFamily="34" charset="0"/>
              <a:cs typeface="Arial" panose="020B0604020202020204" pitchFamily="34" charset="0"/>
            </a:endParaRPr>
          </a:p>
          <a:p>
            <a:pPr algn="ctr">
              <a:lnSpc>
                <a:spcPct val="150000"/>
              </a:lnSpc>
            </a:pPr>
            <a:r>
              <a:rPr lang="en-US" sz="2800" dirty="0">
                <a:solidFill>
                  <a:srgbClr val="008000"/>
                </a:solidFill>
                <a:latin typeface="Arial" panose="020B0604020202020204" pitchFamily="34" charset="0"/>
                <a:cs typeface="Arial" panose="020B0604020202020204" pitchFamily="34" charset="0"/>
              </a:rPr>
              <a:t>Toll-free: 800-223-2732</a:t>
            </a:r>
          </a:p>
          <a:p>
            <a:pPr algn="ctr">
              <a:lnSpc>
                <a:spcPct val="150000"/>
              </a:lnSpc>
            </a:pPr>
            <a:r>
              <a:rPr lang="en-US" sz="2800" dirty="0">
                <a:solidFill>
                  <a:srgbClr val="008000"/>
                </a:solidFill>
                <a:latin typeface="Arial" panose="020B0604020202020204" pitchFamily="34" charset="0"/>
                <a:cs typeface="Arial" panose="020B0604020202020204" pitchFamily="34" charset="0"/>
              </a:rPr>
              <a:t>apdaparkinson.org</a:t>
            </a:r>
          </a:p>
          <a:p>
            <a:pPr algn="ctr">
              <a:lnSpc>
                <a:spcPct val="150000"/>
              </a:lnSpc>
            </a:pPr>
            <a:endParaRPr lang="en-US" sz="1200" dirty="0">
              <a:solidFill>
                <a:srgbClr val="008000"/>
              </a:solidFill>
              <a:latin typeface="Arial" panose="020B0604020202020204" pitchFamily="34" charset="0"/>
              <a:cs typeface="Arial" panose="020B0604020202020204" pitchFamily="34" charset="0"/>
            </a:endParaRPr>
          </a:p>
          <a:p>
            <a:pPr algn="ctr"/>
            <a:r>
              <a:rPr lang="en-US" sz="2400" dirty="0">
                <a:solidFill>
                  <a:srgbClr val="008000"/>
                </a:solidFill>
                <a:latin typeface="Arial" panose="020B0604020202020204" pitchFamily="34" charset="0"/>
                <a:cs typeface="Arial" panose="020B0604020202020204" pitchFamily="34" charset="0"/>
              </a:rPr>
              <a:t>@apda.inc</a:t>
            </a:r>
          </a:p>
          <a:p>
            <a:pPr algn="ctr"/>
            <a:endParaRPr lang="en-US" sz="2400" dirty="0">
              <a:solidFill>
                <a:srgbClr val="008000"/>
              </a:solidFill>
              <a:latin typeface="Arial" panose="020B0604020202020204" pitchFamily="34" charset="0"/>
              <a:cs typeface="Arial" panose="020B0604020202020204" pitchFamily="34" charset="0"/>
            </a:endParaRPr>
          </a:p>
          <a:p>
            <a:pPr algn="ctr"/>
            <a:r>
              <a:rPr lang="en-US" sz="2400" dirty="0">
                <a:solidFill>
                  <a:srgbClr val="008000"/>
                </a:solidFill>
                <a:latin typeface="Arial" panose="020B0604020202020204" pitchFamily="34" charset="0"/>
                <a:cs typeface="Arial" panose="020B0604020202020204" pitchFamily="34" charset="0"/>
              </a:rPr>
              <a:t>@</a:t>
            </a:r>
            <a:r>
              <a:rPr lang="en-US" sz="2400" dirty="0" err="1">
                <a:solidFill>
                  <a:srgbClr val="008000"/>
                </a:solidFill>
                <a:latin typeface="Arial" panose="020B0604020202020204" pitchFamily="34" charset="0"/>
                <a:cs typeface="Arial" panose="020B0604020202020204" pitchFamily="34" charset="0"/>
              </a:rPr>
              <a:t>APDAparkinsons</a:t>
            </a:r>
            <a:endParaRPr lang="en-US" sz="2400" dirty="0">
              <a:solidFill>
                <a:srgbClr val="008000"/>
              </a:solidFill>
              <a:latin typeface="Arial" panose="020B0604020202020204" pitchFamily="34" charset="0"/>
              <a:cs typeface="Arial" panose="020B0604020202020204" pitchFamily="34" charset="0"/>
            </a:endParaRPr>
          </a:p>
          <a:p>
            <a:pPr algn="ctr"/>
            <a:endParaRPr lang="en-US" sz="2400" dirty="0">
              <a:solidFill>
                <a:srgbClr val="008000"/>
              </a:solidFill>
              <a:latin typeface="Arial" panose="020B0604020202020204" pitchFamily="34" charset="0"/>
              <a:cs typeface="Arial" panose="020B0604020202020204" pitchFamily="34" charset="0"/>
            </a:endParaRPr>
          </a:p>
          <a:p>
            <a:pPr algn="ctr"/>
            <a:r>
              <a:rPr lang="en-US" sz="2400" dirty="0">
                <a:solidFill>
                  <a:srgbClr val="008000"/>
                </a:solidFill>
                <a:latin typeface="Arial" panose="020B0604020202020204" pitchFamily="34" charset="0"/>
                <a:cs typeface="Arial" panose="020B0604020202020204" pitchFamily="34" charset="0"/>
              </a:rPr>
              <a:t>@</a:t>
            </a:r>
            <a:r>
              <a:rPr lang="en-US" sz="2400" dirty="0" err="1">
                <a:solidFill>
                  <a:srgbClr val="008000"/>
                </a:solidFill>
                <a:latin typeface="Arial" panose="020B0604020202020204" pitchFamily="34" charset="0"/>
                <a:cs typeface="Arial" panose="020B0604020202020204" pitchFamily="34" charset="0"/>
              </a:rPr>
              <a:t>apdaparkinsons</a:t>
            </a:r>
            <a:endParaRPr lang="en-US" sz="2400" dirty="0">
              <a:solidFill>
                <a:srgbClr val="008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5948495" y="4139141"/>
            <a:ext cx="548640" cy="548640"/>
          </a:xfrm>
          <a:prstGeom prst="rect">
            <a:avLst/>
          </a:prstGeom>
        </p:spPr>
      </p:pic>
      <p:pic>
        <p:nvPicPr>
          <p:cNvPr id="4" name="Picture 3"/>
          <p:cNvPicPr>
            <a:picLocks noChangeAspect="1"/>
          </p:cNvPicPr>
          <p:nvPr/>
        </p:nvPicPr>
        <p:blipFill>
          <a:blip r:embed="rId4"/>
          <a:stretch>
            <a:fillRect/>
          </a:stretch>
        </p:blipFill>
        <p:spPr>
          <a:xfrm>
            <a:off x="5948495" y="4866837"/>
            <a:ext cx="548640" cy="548640"/>
          </a:xfrm>
          <a:prstGeom prst="rect">
            <a:avLst/>
          </a:prstGeom>
        </p:spPr>
      </p:pic>
      <p:sp>
        <p:nvSpPr>
          <p:cNvPr id="9" name="Title 1"/>
          <p:cNvSpPr>
            <a:spLocks noGrp="1"/>
          </p:cNvSpPr>
          <p:nvPr>
            <p:ph type="title"/>
          </p:nvPr>
        </p:nvSpPr>
        <p:spPr>
          <a:xfrm>
            <a:off x="0" y="1"/>
            <a:ext cx="9144000" cy="1143000"/>
          </a:xfrm>
        </p:spPr>
        <p:txBody>
          <a:bodyPr>
            <a:normAutofit/>
          </a:bodyPr>
          <a:lstStyle/>
          <a:p>
            <a:r>
              <a:rPr lang="en-US" sz="2400" dirty="0">
                <a:latin typeface="Arial" panose="020B0604020202020204" pitchFamily="34" charset="0"/>
                <a:cs typeface="Arial" panose="020B0604020202020204" pitchFamily="34" charset="0"/>
              </a:rPr>
              <a:t>American Parkinson disease association</a:t>
            </a:r>
            <a:endParaRPr lang="en-US" sz="2400" b="1" i="1"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5"/>
          <p:cNvSpPr>
            <a:spLocks noChangeArrowheads="1"/>
          </p:cNvSpPr>
          <p:nvPr/>
        </p:nvSpPr>
        <p:spPr bwMode="auto">
          <a:xfrm>
            <a:off x="6829425" y="96572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8" name="Picture 1" descr="Image result for instagram logo"/>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848303" y="5533815"/>
            <a:ext cx="761546" cy="7552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33549" y="1128020"/>
            <a:ext cx="8440188" cy="1200329"/>
          </a:xfrm>
          <a:prstGeom prst="rect">
            <a:avLst/>
          </a:prstGeom>
          <a:noFill/>
        </p:spPr>
        <p:txBody>
          <a:bodyPr wrap="square" rtlCol="0">
            <a:spAutoFit/>
          </a:bodyPr>
          <a:lstStyle/>
          <a:p>
            <a:pPr algn="ctr"/>
            <a:r>
              <a:rPr lang="en-US" sz="2400" dirty="0">
                <a:solidFill>
                  <a:srgbClr val="008000"/>
                </a:solidFill>
                <a:latin typeface="Arial" panose="020B0604020202020204" pitchFamily="34" charset="0"/>
                <a:cs typeface="Arial" panose="020B0604020202020204" pitchFamily="34" charset="0"/>
              </a:rPr>
              <a:t>Every day, we provide the support, education, </a:t>
            </a:r>
            <a:br>
              <a:rPr lang="en-US" sz="2400" dirty="0">
                <a:solidFill>
                  <a:srgbClr val="008000"/>
                </a:solidFill>
                <a:latin typeface="Arial" panose="020B0604020202020204" pitchFamily="34" charset="0"/>
                <a:cs typeface="Arial" panose="020B0604020202020204" pitchFamily="34" charset="0"/>
              </a:rPr>
            </a:br>
            <a:r>
              <a:rPr lang="en-US" sz="2400" dirty="0">
                <a:solidFill>
                  <a:srgbClr val="008000"/>
                </a:solidFill>
                <a:latin typeface="Arial" panose="020B0604020202020204" pitchFamily="34" charset="0"/>
                <a:cs typeface="Arial" panose="020B0604020202020204" pitchFamily="34" charset="0"/>
              </a:rPr>
              <a:t>and research that will help everyone impacted </a:t>
            </a:r>
            <a:br>
              <a:rPr lang="en-US" sz="2400" dirty="0">
                <a:solidFill>
                  <a:srgbClr val="008000"/>
                </a:solidFill>
                <a:latin typeface="Arial" panose="020B0604020202020204" pitchFamily="34" charset="0"/>
                <a:cs typeface="Arial" panose="020B0604020202020204" pitchFamily="34" charset="0"/>
              </a:rPr>
            </a:br>
            <a:r>
              <a:rPr lang="en-US" sz="2400" dirty="0">
                <a:solidFill>
                  <a:srgbClr val="008000"/>
                </a:solidFill>
                <a:latin typeface="Arial" panose="020B0604020202020204" pitchFamily="34" charset="0"/>
                <a:cs typeface="Arial" panose="020B0604020202020204" pitchFamily="34" charset="0"/>
              </a:rPr>
              <a:t>by Parkinson’s disease live life to the fullest.</a:t>
            </a:r>
          </a:p>
        </p:txBody>
      </p:sp>
    </p:spTree>
    <p:extLst>
      <p:ext uri="{BB962C8B-B14F-4D97-AF65-F5344CB8AC3E}">
        <p14:creationId xmlns:p14="http://schemas.microsoft.com/office/powerpoint/2010/main" val="353296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Why is sleep important in PD</a:t>
            </a:r>
          </a:p>
        </p:txBody>
      </p:sp>
      <p:sp>
        <p:nvSpPr>
          <p:cNvPr id="7" name="TextBox 6"/>
          <p:cNvSpPr txBox="1"/>
          <p:nvPr/>
        </p:nvSpPr>
        <p:spPr>
          <a:xfrm>
            <a:off x="644434" y="1410790"/>
            <a:ext cx="8089074" cy="2308324"/>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When you don’t get a good night’s sleep….</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Worse motor symptoms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Worse cognition</a:t>
            </a:r>
          </a:p>
          <a:p>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Poor sleep </a:t>
            </a:r>
            <a:r>
              <a:rPr lang="en-US" sz="2400" dirty="0">
                <a:latin typeface="Arial" panose="020B0604020202020204" pitchFamily="34" charset="0"/>
                <a:cs typeface="Arial" panose="020B0604020202020204" pitchFamily="34" charset="0"/>
                <a:sym typeface="Wingdings" panose="05000000000000000000" pitchFamily="2" charset="2"/>
              </a:rPr>
              <a:t> d</a:t>
            </a:r>
            <a:r>
              <a:rPr lang="en-US" sz="2400" dirty="0">
                <a:latin typeface="Arial" panose="020B0604020202020204" pitchFamily="34" charset="0"/>
                <a:cs typeface="Arial" panose="020B0604020202020204" pitchFamily="34" charset="0"/>
              </a:rPr>
              <a:t>aytime sleepiness </a:t>
            </a:r>
            <a:r>
              <a:rPr lang="en-US" sz="2400" dirty="0">
                <a:latin typeface="Arial" panose="020B0604020202020204" pitchFamily="34" charset="0"/>
                <a:cs typeface="Arial" panose="020B0604020202020204" pitchFamily="34" charset="0"/>
                <a:sym typeface="Wingdings" panose="05000000000000000000" pitchFamily="2" charset="2"/>
              </a:rPr>
              <a:t></a:t>
            </a:r>
            <a:r>
              <a:rPr lang="en-US" sz="2400" dirty="0">
                <a:latin typeface="Arial" panose="020B0604020202020204" pitchFamily="34" charset="0"/>
                <a:cs typeface="Arial" panose="020B0604020202020204" pitchFamily="34" charset="0"/>
              </a:rPr>
              <a:t> naps </a:t>
            </a:r>
            <a:r>
              <a:rPr lang="en-US" sz="2400" dirty="0">
                <a:latin typeface="Arial" panose="020B0604020202020204" pitchFamily="34" charset="0"/>
                <a:cs typeface="Arial" panose="020B0604020202020204" pitchFamily="34" charset="0"/>
                <a:sym typeface="Wingdings" panose="05000000000000000000" pitchFamily="2" charset="2"/>
              </a:rPr>
              <a:t> poor sleep</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2012" y="3359130"/>
            <a:ext cx="4572000" cy="3048000"/>
          </a:xfrm>
          <a:prstGeom prst="rect">
            <a:avLst/>
          </a:prstGeom>
        </p:spPr>
      </p:pic>
    </p:spTree>
    <p:extLst>
      <p:ext uri="{BB962C8B-B14F-4D97-AF65-F5344CB8AC3E}">
        <p14:creationId xmlns:p14="http://schemas.microsoft.com/office/powerpoint/2010/main" val="119208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Why is sleep affected in PD?</a:t>
            </a:r>
          </a:p>
        </p:txBody>
      </p:sp>
      <p:pic>
        <p:nvPicPr>
          <p:cNvPr id="7" name="Content Placeholder 3">
            <a:extLst>
              <a:ext uri="{FF2B5EF4-FFF2-40B4-BE49-F238E27FC236}">
                <a16:creationId xmlns:a16="http://schemas.microsoft.com/office/drawing/2014/main" id="{696693A2-F8A3-4530-A210-C0517707A0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674600" y="2549846"/>
            <a:ext cx="4086913" cy="23520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11304" y="1240097"/>
            <a:ext cx="6844175" cy="1107996"/>
          </a:xfrm>
          <a:prstGeom prst="rect">
            <a:avLst/>
          </a:prstGeom>
          <a:noFill/>
        </p:spPr>
        <p:txBody>
          <a:bodyPr wrap="square" rtlCol="0">
            <a:spAutoFit/>
          </a:bodyPr>
          <a:lstStyle/>
          <a:p>
            <a:pPr algn="ctr"/>
            <a:r>
              <a:rPr lang="en-US" sz="2200" dirty="0">
                <a:latin typeface="Arial" panose="020B0604020202020204" pitchFamily="34" charset="0"/>
                <a:cs typeface="Arial" panose="020B0604020202020204" pitchFamily="34" charset="0"/>
              </a:rPr>
              <a:t>Lewy bodies can be found throughout the brain in PD, including in brain areas that control sleep and wakefulness</a:t>
            </a:r>
          </a:p>
        </p:txBody>
      </p:sp>
      <p:sp>
        <p:nvSpPr>
          <p:cNvPr id="2" name="TextBox 1">
            <a:extLst>
              <a:ext uri="{FF2B5EF4-FFF2-40B4-BE49-F238E27FC236}">
                <a16:creationId xmlns:a16="http://schemas.microsoft.com/office/drawing/2014/main" id="{0DEDED7D-FCE7-4656-9A5E-6651FDD52112}"/>
              </a:ext>
            </a:extLst>
          </p:cNvPr>
          <p:cNvSpPr txBox="1"/>
          <p:nvPr/>
        </p:nvSpPr>
        <p:spPr>
          <a:xfrm>
            <a:off x="3825609" y="5017341"/>
            <a:ext cx="149278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 Lewy body</a:t>
            </a:r>
          </a:p>
        </p:txBody>
      </p:sp>
      <p:cxnSp>
        <p:nvCxnSpPr>
          <p:cNvPr id="12" name="Straight Arrow Connector 11">
            <a:extLst>
              <a:ext uri="{FF2B5EF4-FFF2-40B4-BE49-F238E27FC236}">
                <a16:creationId xmlns:a16="http://schemas.microsoft.com/office/drawing/2014/main" id="{45DE6FD7-F0CD-424C-A4FC-FB7BB328E43C}"/>
              </a:ext>
            </a:extLst>
          </p:cNvPr>
          <p:cNvCxnSpPr/>
          <p:nvPr/>
        </p:nvCxnSpPr>
        <p:spPr>
          <a:xfrm flipH="1" flipV="1">
            <a:off x="4028536" y="3873260"/>
            <a:ext cx="94890" cy="1144081"/>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3667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Sleep disorders associated with Parkinson’s disease</a:t>
            </a:r>
          </a:p>
        </p:txBody>
      </p:sp>
      <p:sp>
        <p:nvSpPr>
          <p:cNvPr id="3" name="Rectangle 2"/>
          <p:cNvSpPr/>
          <p:nvPr/>
        </p:nvSpPr>
        <p:spPr>
          <a:xfrm>
            <a:off x="423081" y="5936776"/>
            <a:ext cx="3125337" cy="7779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966651" y="1140447"/>
            <a:ext cx="7210697" cy="5447645"/>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Many different sleep disorders can be associated with Parkinson’s disease:</a:t>
            </a:r>
          </a:p>
          <a:p>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Rapid eye movement (REM) behavior sleep disorder</a:t>
            </a: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Insomnia</a:t>
            </a:r>
          </a:p>
          <a:p>
            <a:pPr marL="742950" lvl="1"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Primary</a:t>
            </a:r>
          </a:p>
          <a:p>
            <a:pPr marL="742950" lvl="1"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Secondary</a:t>
            </a:r>
          </a:p>
          <a:p>
            <a:pPr marL="742950" lvl="1"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Sleep fragmentation</a:t>
            </a: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Restless leg syndrome</a:t>
            </a: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Sleep apnea</a:t>
            </a: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24567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Evaluating Sleep</a:t>
            </a:r>
          </a:p>
        </p:txBody>
      </p:sp>
      <p:sp>
        <p:nvSpPr>
          <p:cNvPr id="7" name="TextBox 6"/>
          <p:cNvSpPr txBox="1"/>
          <p:nvPr/>
        </p:nvSpPr>
        <p:spPr>
          <a:xfrm>
            <a:off x="682388" y="1445820"/>
            <a:ext cx="5687776" cy="3693319"/>
          </a:xfrm>
          <a:prstGeom prst="rect">
            <a:avLst/>
          </a:prstGeom>
          <a:noFill/>
        </p:spPr>
        <p:txBody>
          <a:bodyPr wrap="non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Sleep study, also called polysomnography</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Can be done at a sleep center or at home</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Records activity of the body during sleep</a:t>
            </a:r>
          </a:p>
          <a:p>
            <a:pPr marL="742950" lvl="1" indent="-285750">
              <a:buFont typeface="Courier New" panose="02070309020205020404" pitchFamily="49" charset="0"/>
              <a:buChar char="o"/>
            </a:pPr>
            <a:r>
              <a:rPr lang="en-US" sz="2200" dirty="0">
                <a:latin typeface="Arial" panose="020B0604020202020204" pitchFamily="34" charset="0"/>
                <a:cs typeface="Arial" panose="020B0604020202020204" pitchFamily="34" charset="0"/>
              </a:rPr>
              <a:t>brain waves</a:t>
            </a:r>
          </a:p>
          <a:p>
            <a:pPr marL="742950" lvl="1" indent="-285750">
              <a:buFont typeface="Courier New" panose="02070309020205020404" pitchFamily="49" charset="0"/>
              <a:buChar char="o"/>
            </a:pPr>
            <a:r>
              <a:rPr lang="en-US" sz="2200" dirty="0">
                <a:latin typeface="Arial" panose="020B0604020202020204" pitchFamily="34" charset="0"/>
                <a:cs typeface="Arial" panose="020B0604020202020204" pitchFamily="34" charset="0"/>
              </a:rPr>
              <a:t>oxygen levels in the blood</a:t>
            </a:r>
          </a:p>
          <a:p>
            <a:pPr marL="742950" lvl="1" indent="-285750">
              <a:buFont typeface="Courier New" panose="02070309020205020404" pitchFamily="49" charset="0"/>
              <a:buChar char="o"/>
            </a:pPr>
            <a:r>
              <a:rPr lang="en-US" sz="2200" dirty="0">
                <a:latin typeface="Arial" panose="020B0604020202020204" pitchFamily="34" charset="0"/>
                <a:cs typeface="Arial" panose="020B0604020202020204" pitchFamily="34" charset="0"/>
              </a:rPr>
              <a:t>heart rate</a:t>
            </a:r>
          </a:p>
          <a:p>
            <a:pPr marL="742950" lvl="1" indent="-285750">
              <a:buFont typeface="Courier New" panose="02070309020205020404" pitchFamily="49" charset="0"/>
              <a:buChar char="o"/>
            </a:pPr>
            <a:r>
              <a:rPr lang="en-US" sz="2200" dirty="0">
                <a:latin typeface="Arial" panose="020B0604020202020204" pitchFamily="34" charset="0"/>
                <a:cs typeface="Arial" panose="020B0604020202020204" pitchFamily="34" charset="0"/>
              </a:rPr>
              <a:t>breathing</a:t>
            </a:r>
          </a:p>
          <a:p>
            <a:pPr marL="742950" lvl="1" indent="-285750">
              <a:buFont typeface="Courier New" panose="02070309020205020404" pitchFamily="49" charset="0"/>
              <a:buChar char="o"/>
            </a:pPr>
            <a:r>
              <a:rPr lang="en-US" sz="2200" dirty="0">
                <a:latin typeface="Arial" panose="020B0604020202020204" pitchFamily="34" charset="0"/>
                <a:cs typeface="Arial" panose="020B0604020202020204" pitchFamily="34" charset="0"/>
              </a:rPr>
              <a:t>eye movements</a:t>
            </a:r>
          </a:p>
          <a:p>
            <a:pPr marL="742950" lvl="1" indent="-285750">
              <a:buFont typeface="Courier New" panose="02070309020205020404" pitchFamily="49" charset="0"/>
              <a:buChar char="o"/>
            </a:pPr>
            <a:r>
              <a:rPr lang="en-US" sz="2200" dirty="0">
                <a:latin typeface="Arial" panose="020B0604020202020204" pitchFamily="34" charset="0"/>
                <a:cs typeface="Arial" panose="020B0604020202020204" pitchFamily="34" charset="0"/>
              </a:rPr>
              <a:t>leg movements </a:t>
            </a:r>
          </a:p>
          <a:p>
            <a:endParaRPr lang="en-US" dirty="0"/>
          </a:p>
          <a:p>
            <a:endParaRPr lang="en-US" dirty="0"/>
          </a:p>
        </p:txBody>
      </p:sp>
    </p:spTree>
    <p:extLst>
      <p:ext uri="{BB962C8B-B14F-4D97-AF65-F5344CB8AC3E}">
        <p14:creationId xmlns:p14="http://schemas.microsoft.com/office/powerpoint/2010/main" val="1691499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Stages of sleep</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281" y="1374220"/>
            <a:ext cx="5391222" cy="3786393"/>
          </a:xfrm>
          <a:prstGeom prst="rect">
            <a:avLst/>
          </a:prstGeom>
        </p:spPr>
      </p:pic>
      <p:sp>
        <p:nvSpPr>
          <p:cNvPr id="7" name="Rectangle 6"/>
          <p:cNvSpPr/>
          <p:nvPr/>
        </p:nvSpPr>
        <p:spPr>
          <a:xfrm>
            <a:off x="2389435" y="2776899"/>
            <a:ext cx="325039" cy="369331"/>
          </a:xfrm>
          <a:prstGeom prst="rect">
            <a:avLst/>
          </a:prstGeom>
          <a:solidFill>
            <a:srgbClr val="E4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tx1"/>
              </a:solidFill>
            </a:endParaRPr>
          </a:p>
        </p:txBody>
      </p:sp>
      <p:sp>
        <p:nvSpPr>
          <p:cNvPr id="6" name="Rectangle 5"/>
          <p:cNvSpPr/>
          <p:nvPr/>
        </p:nvSpPr>
        <p:spPr>
          <a:xfrm>
            <a:off x="4644430" y="5130497"/>
            <a:ext cx="2422073" cy="307777"/>
          </a:xfrm>
          <a:prstGeom prst="rect">
            <a:avLst/>
          </a:prstGeom>
        </p:spPr>
        <p:txBody>
          <a:bodyPr wrap="none">
            <a:spAutoFit/>
          </a:bodyPr>
          <a:lstStyle/>
          <a:p>
            <a:r>
              <a:rPr lang="en-US" sz="1400" dirty="0"/>
              <a:t>healthysleep.med.harvard.edu</a:t>
            </a:r>
          </a:p>
        </p:txBody>
      </p:sp>
      <p:cxnSp>
        <p:nvCxnSpPr>
          <p:cNvPr id="10" name="Straight Arrow Connector 9"/>
          <p:cNvCxnSpPr/>
          <p:nvPr/>
        </p:nvCxnSpPr>
        <p:spPr>
          <a:xfrm>
            <a:off x="204716" y="2306472"/>
            <a:ext cx="1787857" cy="13647"/>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673530" y="4606833"/>
            <a:ext cx="332142" cy="430887"/>
          </a:xfrm>
          <a:prstGeom prst="rect">
            <a:avLst/>
          </a:prstGeom>
          <a:noFill/>
        </p:spPr>
        <p:txBody>
          <a:bodyPr wrap="none" rtlCol="0">
            <a:spAutoFit/>
          </a:bodyPr>
          <a:lstStyle/>
          <a:p>
            <a:r>
              <a:rPr lang="en-US" sz="2200" b="1" dirty="0"/>
              <a:t>p</a:t>
            </a:r>
          </a:p>
        </p:txBody>
      </p:sp>
      <p:sp>
        <p:nvSpPr>
          <p:cNvPr id="2" name="TextBox 1"/>
          <p:cNvSpPr txBox="1"/>
          <p:nvPr/>
        </p:nvSpPr>
        <p:spPr>
          <a:xfrm>
            <a:off x="2265708" y="2763251"/>
            <a:ext cx="299894" cy="400110"/>
          </a:xfrm>
          <a:prstGeom prst="rect">
            <a:avLst/>
          </a:prstGeom>
          <a:noFill/>
        </p:spPr>
        <p:txBody>
          <a:bodyPr wrap="square" rtlCol="0">
            <a:spAutoFit/>
          </a:bodyPr>
          <a:lstStyle/>
          <a:p>
            <a:r>
              <a:rPr lang="en-US" sz="2000" b="1" dirty="0"/>
              <a:t>1</a:t>
            </a:r>
          </a:p>
        </p:txBody>
      </p:sp>
    </p:spTree>
    <p:extLst>
      <p:ext uri="{BB962C8B-B14F-4D97-AF65-F5344CB8AC3E}">
        <p14:creationId xmlns:p14="http://schemas.microsoft.com/office/powerpoint/2010/main" val="1428306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REM behavior sleep disorder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851" y="2375551"/>
            <a:ext cx="4572628" cy="2606724"/>
          </a:xfrm>
          <a:prstGeom prst="rect">
            <a:avLst/>
          </a:prstGeom>
        </p:spPr>
      </p:pic>
      <p:sp>
        <p:nvSpPr>
          <p:cNvPr id="3" name="TextBox 2"/>
          <p:cNvSpPr txBox="1"/>
          <p:nvPr/>
        </p:nvSpPr>
        <p:spPr>
          <a:xfrm>
            <a:off x="4954135" y="1331584"/>
            <a:ext cx="3903262" cy="5170646"/>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Normally, people are paralyzed during REM sleep</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In REM behavior sleep disorder, a person is not paralyzed and can act out his/her dreams</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This can cause injury to the person and bed partner</a:t>
            </a: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Treatments</a:t>
            </a:r>
          </a:p>
          <a:p>
            <a:pPr marL="742950" lvl="1"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Modify sleep environment</a:t>
            </a:r>
          </a:p>
          <a:p>
            <a:pPr marL="742950" lvl="1"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Melatonin</a:t>
            </a:r>
          </a:p>
          <a:p>
            <a:pPr marL="742950" lvl="1"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Clonazepam</a:t>
            </a:r>
          </a:p>
        </p:txBody>
      </p:sp>
    </p:spTree>
    <p:extLst>
      <p:ext uri="{BB962C8B-B14F-4D97-AF65-F5344CB8AC3E}">
        <p14:creationId xmlns:p14="http://schemas.microsoft.com/office/powerpoint/2010/main" val="227849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REM behavior sleep disorder</a:t>
            </a:r>
          </a:p>
        </p:txBody>
      </p:sp>
      <p:sp>
        <p:nvSpPr>
          <p:cNvPr id="5" name="TextBox 4"/>
          <p:cNvSpPr txBox="1"/>
          <p:nvPr/>
        </p:nvSpPr>
        <p:spPr>
          <a:xfrm>
            <a:off x="548640" y="2380790"/>
            <a:ext cx="7532914"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Can be a part of pre-motor Parkinson’s disease – a set of non-motor symptoms that can precede a diagnosis of Parkinson’s disease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Pre-motor PD can include: REM behavior sleep disorder, poor smell, constipation and depression</a:t>
            </a:r>
          </a:p>
        </p:txBody>
      </p:sp>
      <p:sp>
        <p:nvSpPr>
          <p:cNvPr id="6" name="Rectangle 5"/>
          <p:cNvSpPr/>
          <p:nvPr/>
        </p:nvSpPr>
        <p:spPr>
          <a:xfrm>
            <a:off x="404949" y="2180714"/>
            <a:ext cx="7789817" cy="1877481"/>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691368"/>
      </p:ext>
    </p:extLst>
  </p:cSld>
  <p:clrMapOvr>
    <a:masterClrMapping/>
  </p:clrMapOvr>
</p:sld>
</file>

<file path=ppt/theme/theme1.xml><?xml version="1.0" encoding="utf-8"?>
<a:theme xmlns:a="http://schemas.openxmlformats.org/drawingml/2006/main" name="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43001</TotalTime>
  <Words>2376</Words>
  <Application>Microsoft Office PowerPoint</Application>
  <PresentationFormat>On-screen Show (4:3)</PresentationFormat>
  <Paragraphs>330</Paragraphs>
  <Slides>29</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Courier New</vt:lpstr>
      <vt:lpstr>Montserrat</vt:lpstr>
      <vt:lpstr>Montserrat Light</vt:lpstr>
      <vt:lpstr>Source Sans Pro</vt:lpstr>
      <vt:lpstr>Source Sans Pro Semibold</vt:lpstr>
      <vt:lpstr>Symbol</vt:lpstr>
      <vt:lpstr>Wingdings</vt:lpstr>
      <vt:lpstr>PowerPoint Template</vt:lpstr>
      <vt:lpstr>  Sleep and Fatigue:  How to get a good night’s rest  (and feel more awake during the day) with Parkinson’s disease</vt:lpstr>
      <vt:lpstr>outline</vt:lpstr>
      <vt:lpstr>Why is sleep important in PD</vt:lpstr>
      <vt:lpstr>Why is sleep affected in PD?</vt:lpstr>
      <vt:lpstr>Sleep disorders associated with Parkinson’s disease</vt:lpstr>
      <vt:lpstr>Evaluating Sleep</vt:lpstr>
      <vt:lpstr>Stages of sleep</vt:lpstr>
      <vt:lpstr>REM behavior sleep disorder</vt:lpstr>
      <vt:lpstr>REM behavior sleep disorder</vt:lpstr>
      <vt:lpstr>Insomnia</vt:lpstr>
      <vt:lpstr>Insomnia</vt:lpstr>
      <vt:lpstr>Sleep fragmentation</vt:lpstr>
      <vt:lpstr>Sleep fragmentation</vt:lpstr>
      <vt:lpstr>Restless leg syndrome </vt:lpstr>
      <vt:lpstr>Restless leg syndrome </vt:lpstr>
      <vt:lpstr>sleep apnea</vt:lpstr>
      <vt:lpstr>sleep apnea</vt:lpstr>
      <vt:lpstr>Sleep disorders that result from PD medications</vt:lpstr>
      <vt:lpstr>NON-Motor symptoms of Parkinson’s DIsease</vt:lpstr>
      <vt:lpstr>Pd symptoms that impact sleep – anxiety</vt:lpstr>
      <vt:lpstr>Pd symptoms that impact sleep – hallucinations</vt:lpstr>
      <vt:lpstr>Pd symptoms that impact sleep – urinary symptoms</vt:lpstr>
      <vt:lpstr>Pd symptoms that impact sleep – motor symptoms</vt:lpstr>
      <vt:lpstr>Levodopa formulations</vt:lpstr>
      <vt:lpstr>Fatigue in Parkinson’s disease</vt:lpstr>
      <vt:lpstr>Excessive daytime sleepiness</vt:lpstr>
      <vt:lpstr>strategies that improve wakefulness during the day</vt:lpstr>
      <vt:lpstr>summary</vt:lpstr>
      <vt:lpstr>American Parkinson disease association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Gray</dc:creator>
  <cp:lastModifiedBy>Rebecca Gilbert</cp:lastModifiedBy>
  <cp:revision>255</cp:revision>
  <cp:lastPrinted>2020-07-27T18:46:40Z</cp:lastPrinted>
  <dcterms:created xsi:type="dcterms:W3CDTF">2018-04-13T13:37:49Z</dcterms:created>
  <dcterms:modified xsi:type="dcterms:W3CDTF">2020-07-27T18:51:45Z</dcterms:modified>
</cp:coreProperties>
</file>